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 id="2147483687" r:id="rId2"/>
  </p:sldMasterIdLst>
  <p:notesMasterIdLst>
    <p:notesMasterId r:id="rId3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Lst>
  <p:sldSz cx="9144000" cy="5143500" type="screen16x9"/>
  <p:notesSz cx="6858000" cy="9144000"/>
  <p:embeddedFontLst>
    <p:embeddedFont>
      <p:font typeface="Calibri" panose="020F0502020204030204" pitchFamily="34" charset="0"/>
      <p:regular r:id="rId33"/>
      <p:bold r:id="rId34"/>
      <p:italic r:id="rId35"/>
      <p:boldItalic r:id="rId36"/>
    </p:embeddedFont>
    <p:embeddedFont>
      <p:font typeface="Roboto Condensed Light" panose="020B0604020202020204" charset="0"/>
      <p:regular r:id="rId37"/>
      <p:bold r:id="rId38"/>
      <p:italic r:id="rId39"/>
      <p:boldItalic r:id="rId40"/>
    </p:embeddedFont>
    <p:embeddedFont>
      <p:font typeface="Fira Sans Extra Condensed Medium" panose="020B0604020202020204" charset="0"/>
      <p:regular r:id="rId41"/>
      <p:bold r:id="rId42"/>
      <p:italic r:id="rId43"/>
      <p:boldItalic r:id="rId44"/>
    </p:embeddedFont>
    <p:embeddedFont>
      <p:font typeface="Squada One" panose="020B0604020202020204" charset="0"/>
      <p:regular r:id="rId45"/>
    </p:embeddedFont>
    <p:embeddedFont>
      <p:font typeface="Proxima Nova" panose="020B0604020202020204" charset="0"/>
      <p:regular r:id="rId46"/>
      <p:bold r:id="rId47"/>
      <p:italic r:id="rId48"/>
      <p:boldItalic r:id="rId49"/>
    </p:embeddedFont>
    <p:embeddedFont>
      <p:font typeface="Exo 2" panose="020B0604020202020204" charset="0"/>
      <p:regular r:id="rId50"/>
      <p:bold r:id="rId51"/>
      <p:italic r:id="rId52"/>
      <p:boldItalic r:id="rId53"/>
    </p:embeddedFont>
    <p:embeddedFont>
      <p:font typeface="Oswald" panose="020B0604020202020204" charset="0"/>
      <p:regular r:id="rId54"/>
      <p:bold r:id="rId55"/>
    </p:embeddedFont>
    <p:embeddedFont>
      <p:font typeface="Roboto Condensed" panose="020B0604020202020204" charset="0"/>
      <p:regular r:id="rId56"/>
      <p:bold r:id="rId57"/>
      <p:italic r:id="rId58"/>
      <p:boldItalic r:id="rId59"/>
    </p:embeddedFont>
    <p:embeddedFont>
      <p:font typeface="Lato" panose="020B0604020202020204" charset="0"/>
      <p:regular r:id="rId60"/>
      <p:bold r:id="rId61"/>
      <p:italic r:id="rId62"/>
      <p:boldItalic r:id="rId63"/>
    </p:embeddedFont>
    <p:embeddedFont>
      <p:font typeface="Alfa Slab One" panose="020B0604020202020204" charset="0"/>
      <p:regular r:id="rId64"/>
    </p:embeddedFont>
    <p:embeddedFont>
      <p:font typeface="Raleway" panose="020B0604020202020204"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748E4C79-0A34-458C-9458-5C098B0EB1ED}">
  <a:tblStyle styleId="{748E4C79-0A34-458C-9458-5C098B0EB1ED}" styleName="Table_0">
    <a:wholeTbl>
      <a:tcTxStyle b="off" i="off">
        <a:font>
          <a:latin typeface="Calibri"/>
          <a:ea typeface="Calibri"/>
          <a:cs typeface="Calibri"/>
        </a:font>
        <a:srgbClr val="1A9988"/>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9EFF7"/>
          </a:solidFill>
        </a:fill>
      </a:tcStyle>
    </a:wholeTbl>
    <a:band1H>
      <a:tcTxStyle/>
      <a:tcStyle>
        <a:tcBdr/>
        <a:fill>
          <a:solidFill>
            <a:srgbClr val="D0DEEF"/>
          </a:solidFill>
        </a:fill>
      </a:tcStyle>
    </a:band1H>
    <a:band2H>
      <a:tcTxStyle/>
      <a:tcStyle>
        <a:tcBdr/>
      </a:tcStyle>
    </a:band2H>
    <a:band1V>
      <a:tcTxStyle/>
      <a:tcStyle>
        <a:tcBdr/>
        <a:fill>
          <a:solidFill>
            <a:srgbClr val="D0DEEF"/>
          </a:solidFill>
        </a:fill>
      </a:tcStyle>
    </a:band1V>
    <a:band2V>
      <a:tcTxStyle/>
      <a:tcStyle>
        <a:tcBdr/>
      </a:tcStyle>
    </a:band2V>
    <a:lastCol>
      <a:tcTxStyle b="on" i="off">
        <a:font>
          <a:latin typeface="Calibri"/>
          <a:ea typeface="Calibri"/>
          <a:cs typeface="Calibri"/>
        </a:font>
        <a:srgbClr val="FFFFFF"/>
      </a:tcTxStyle>
      <a:tcStyle>
        <a:tcBdr/>
        <a:fill>
          <a:solidFill>
            <a:srgbClr val="595959"/>
          </a:solidFill>
        </a:fill>
      </a:tcStyle>
    </a:lastCol>
    <a:firstCol>
      <a:tcTxStyle b="on" i="off">
        <a:font>
          <a:latin typeface="Calibri"/>
          <a:ea typeface="Calibri"/>
          <a:cs typeface="Calibri"/>
        </a:font>
        <a:srgbClr val="FFFFFF"/>
      </a:tcTxStyle>
      <a:tcStyle>
        <a:tcBdr/>
        <a:fill>
          <a:solidFill>
            <a:srgbClr val="595959"/>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595959"/>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595959"/>
          </a:solidFill>
        </a:fill>
      </a:tcStyle>
    </a:firstRow>
    <a:neCell>
      <a:tcTxStyle/>
      <a:tcStyle>
        <a:tcBdr/>
      </a:tcStyle>
    </a:neCell>
    <a:nwCell>
      <a:tcTxStyle/>
      <a:tcStyle>
        <a:tcBdr/>
      </a:tcStyle>
    </a:nwCell>
  </a:tblStyle>
  <a:tblStyle styleId="{A48C8153-2525-40CD-B6F0-FE51CD4EA15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2" d="100"/>
          <a:sy n="102" d="100"/>
        </p:scale>
        <p:origin x="-444"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font" Target="fonts/font10.fntdata"/><Relationship Id="rId47" Type="http://schemas.openxmlformats.org/officeDocument/2006/relationships/font" Target="fonts/font15.fntdata"/><Relationship Id="rId63" Type="http://schemas.openxmlformats.org/officeDocument/2006/relationships/font" Target="fonts/font31.fntdata"/><Relationship Id="rId68" Type="http://schemas.openxmlformats.org/officeDocument/2006/relationships/font" Target="fonts/font36.fntdata"/><Relationship Id="rId7" Type="http://schemas.openxmlformats.org/officeDocument/2006/relationships/slide" Target="slides/slide5.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font" Target="fonts/font26.fntdata"/><Relationship Id="rId66" Type="http://schemas.openxmlformats.org/officeDocument/2006/relationships/font" Target="fonts/font34.fntdata"/><Relationship Id="rId5" Type="http://schemas.openxmlformats.org/officeDocument/2006/relationships/slide" Target="slides/slide3.xml"/><Relationship Id="rId61" Type="http://schemas.openxmlformats.org/officeDocument/2006/relationships/font" Target="fonts/font29.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64" Type="http://schemas.openxmlformats.org/officeDocument/2006/relationships/font" Target="fonts/font32.fntdata"/><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19.fntdata"/><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font" Target="fonts/font27.fntdata"/><Relationship Id="rId67" Type="http://schemas.openxmlformats.org/officeDocument/2006/relationships/font" Target="fonts/font35.fntdata"/><Relationship Id="rId20" Type="http://schemas.openxmlformats.org/officeDocument/2006/relationships/slide" Target="slides/slide18.xml"/><Relationship Id="rId41" Type="http://schemas.openxmlformats.org/officeDocument/2006/relationships/font" Target="fonts/font9.fntdata"/><Relationship Id="rId54" Type="http://schemas.openxmlformats.org/officeDocument/2006/relationships/font" Target="fonts/font22.fntdata"/><Relationship Id="rId62" Type="http://schemas.openxmlformats.org/officeDocument/2006/relationships/font" Target="fonts/font30.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font" Target="fonts/font25.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font" Target="fonts/font28.fntdata"/><Relationship Id="rId65" Type="http://schemas.openxmlformats.org/officeDocument/2006/relationships/font" Target="fonts/font33.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7.fntdata"/><Relationship Id="rId34" Type="http://schemas.openxmlformats.org/officeDocument/2006/relationships/font" Target="fonts/font2.fntdata"/><Relationship Id="rId50" Type="http://schemas.openxmlformats.org/officeDocument/2006/relationships/font" Target="fonts/font18.fntdata"/><Relationship Id="rId55"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4176076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633f51de18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633f51de18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633f51de18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633f51de18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633f51de18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633f51de18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rgbClr val="FF0000"/>
                </a:solidFill>
                <a:latin typeface="Proxima Nova"/>
                <a:ea typeface="Proxima Nova"/>
                <a:cs typeface="Proxima Nova"/>
                <a:sym typeface="Proxima Nova"/>
              </a:rPr>
              <a:t>( nanti menjelaskan function yang ada di control pada contoh chapter 02 file 01.html : add, remove, output object)</a:t>
            </a:r>
            <a:endParaRPr sz="1800">
              <a:solidFill>
                <a:srgbClr val="FF0000"/>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en" sz="1800">
                <a:solidFill>
                  <a:srgbClr val="FF0000"/>
                </a:solidFill>
                <a:latin typeface="Proxima Nova"/>
                <a:ea typeface="Proxima Nova"/>
                <a:cs typeface="Proxima Nova"/>
                <a:sym typeface="Proxima Nova"/>
              </a:rPr>
              <a:t>Nanti dijelasin fungsi add nya itu nambah kubus dengan ukuran dan warna yg random</a:t>
            </a:r>
            <a:endParaRPr sz="1800">
              <a:solidFill>
                <a:srgbClr val="FF0000"/>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en" sz="1800">
                <a:solidFill>
                  <a:srgbClr val="FF0000"/>
                </a:solidFill>
                <a:latin typeface="Proxima Nova"/>
                <a:ea typeface="Proxima Nova"/>
                <a:cs typeface="Proxima Nova"/>
                <a:sym typeface="Proxima Nova"/>
              </a:rPr>
              <a:t>Trs yg remove itu ngehapus kubus dari urutan terakhir ditambahkan</a:t>
            </a:r>
            <a:endParaRPr sz="1800">
              <a:solidFill>
                <a:srgbClr val="FF0000"/>
              </a:solidFill>
              <a:latin typeface="Proxima Nova"/>
              <a:ea typeface="Proxima Nova"/>
              <a:cs typeface="Proxima Nova"/>
              <a:sym typeface="Proxima Nova"/>
            </a:endParaRPr>
          </a:p>
          <a:p>
            <a:pPr marL="0" lvl="0" indent="0" algn="l" rtl="0">
              <a:spcBef>
                <a:spcPts val="160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633f51de18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633f51de18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EB5600"/>
                </a:solidFill>
                <a:latin typeface="Alfa Slab One"/>
                <a:ea typeface="Alfa Slab One"/>
                <a:cs typeface="Alfa Slab One"/>
                <a:sym typeface="Alfa Slab One"/>
              </a:rPr>
              <a:t>(sc chapter 02 02.html)</a:t>
            </a:r>
            <a:endParaRPr sz="3000">
              <a:solidFill>
                <a:srgbClr val="EB5600"/>
              </a:solidFill>
              <a:latin typeface="Alfa Slab One"/>
              <a:ea typeface="Alfa Slab One"/>
              <a:cs typeface="Alfa Slab One"/>
              <a:sym typeface="Alfa Slab One"/>
            </a:endParaRPr>
          </a:p>
          <a:p>
            <a:pPr marL="0" lvl="0" indent="0" algn="l" rtl="0">
              <a:spcBef>
                <a:spcPts val="0"/>
              </a:spcBef>
              <a:spcAft>
                <a:spcPts val="0"/>
              </a:spcAft>
              <a:buNone/>
            </a:pPr>
            <a:endParaRPr/>
          </a:p>
          <a:p>
            <a:pPr marL="0" lvl="0" indent="0" algn="l" rtl="0">
              <a:lnSpc>
                <a:spcPct val="115000"/>
              </a:lnSpc>
              <a:spcBef>
                <a:spcPts val="0"/>
              </a:spcBef>
              <a:spcAft>
                <a:spcPts val="0"/>
              </a:spcAft>
              <a:buNone/>
            </a:pPr>
            <a:r>
              <a:rPr lang="en" sz="1300">
                <a:solidFill>
                  <a:srgbClr val="FF0000"/>
                </a:solidFill>
                <a:latin typeface="Lato"/>
                <a:ea typeface="Lato"/>
                <a:cs typeface="Lato"/>
                <a:sym typeface="Lato"/>
              </a:rPr>
              <a:t>(tinggal nambahin script scene.fog di bawah variable scene)</a:t>
            </a:r>
            <a:r>
              <a:rPr lang="en" sz="1300">
                <a:solidFill>
                  <a:schemeClr val="dk2"/>
                </a:solidFill>
                <a:latin typeface="Lato"/>
                <a:ea typeface="Lato"/>
                <a:cs typeface="Lato"/>
                <a:sym typeface="Lato"/>
              </a:rPr>
              <a:t>l</a:t>
            </a:r>
            <a:endParaRPr sz="1300">
              <a:solidFill>
                <a:schemeClr val="dk2"/>
              </a:solidFill>
              <a:latin typeface="Lato"/>
              <a:ea typeface="Lato"/>
              <a:cs typeface="Lato"/>
              <a:sym typeface="Lato"/>
            </a:endParaRPr>
          </a:p>
          <a:p>
            <a:pPr marL="0" lvl="0" indent="0" algn="l" rtl="0">
              <a:spcBef>
                <a:spcPts val="160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633f51de18_0_9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633f51de18_0_9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EB5600"/>
                </a:solidFill>
                <a:latin typeface="Alfa Slab One"/>
                <a:ea typeface="Alfa Slab One"/>
                <a:cs typeface="Alfa Slab One"/>
                <a:sym typeface="Alfa Slab One"/>
              </a:rPr>
              <a:t>(sc chapter 02 03.html)</a:t>
            </a:r>
            <a:endParaRPr sz="3000">
              <a:solidFill>
                <a:srgbClr val="EB5600"/>
              </a:solidFill>
              <a:latin typeface="Alfa Slab One"/>
              <a:ea typeface="Alfa Slab One"/>
              <a:cs typeface="Alfa Slab One"/>
              <a:sym typeface="Alfa Slab One"/>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633f51de18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633f51de18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Mesh dan geometri hrs berpasangan.</a:t>
            </a:r>
            <a:endParaRPr/>
          </a:p>
          <a:p>
            <a:pPr marL="0" lvl="0" indent="0" algn="l" rtl="0">
              <a:spcBef>
                <a:spcPts val="0"/>
              </a:spcBef>
              <a:spcAft>
                <a:spcPts val="0"/>
              </a:spcAft>
              <a:buNone/>
            </a:pPr>
            <a:r>
              <a:rPr lang="en"/>
              <a:t>Geometri gabisa ada tanpa mesh</a:t>
            </a:r>
            <a:endParaRPr/>
          </a:p>
          <a:p>
            <a:pPr marL="0" lvl="0" indent="0" algn="l" rtl="0">
              <a:spcBef>
                <a:spcPts val="0"/>
              </a:spcBef>
              <a:spcAft>
                <a:spcPts val="0"/>
              </a:spcAft>
              <a:buNone/>
            </a:pPr>
            <a:r>
              <a:rPr lang="en"/>
              <a:t>Mesh bisa ada tanpa material</a:t>
            </a:r>
            <a:endParaRPr/>
          </a:p>
          <a:p>
            <a:pPr marL="0" lvl="0" indent="0" algn="l" rtl="0">
              <a:spcBef>
                <a:spcPts val="0"/>
              </a:spcBef>
              <a:spcAft>
                <a:spcPts val="0"/>
              </a:spcAft>
              <a:buNone/>
            </a:pPr>
            <a:r>
              <a:rPr lang="en"/>
              <a:t>Mesh gabisa ada tanpa geometri</a:t>
            </a: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633f51de18_0_9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633f51de18_0_9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633f51de18_0_9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633f51de18_0_9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 angka pada vector3 adalah titik koordinat x,y,z</a:t>
            </a:r>
            <a:endParaRPr/>
          </a:p>
          <a:p>
            <a:pPr marL="0" lvl="0" indent="0" algn="l" rtl="0">
              <a:spcBef>
                <a:spcPts val="0"/>
              </a:spcBef>
              <a:spcAft>
                <a:spcPts val="0"/>
              </a:spcAft>
              <a:buNone/>
            </a:pPr>
            <a:r>
              <a:rPr lang="en"/>
              <a:t>3 angka pada face adalah urutan vertex (0,1,2,3       4,5,6,7)</a:t>
            </a:r>
            <a:endParaRPr/>
          </a:p>
          <a:p>
            <a:pPr marL="0" lvl="0" indent="0" algn="l" rtl="0">
              <a:spcBef>
                <a:spcPts val="0"/>
              </a:spcBef>
              <a:spcAft>
                <a:spcPts val="0"/>
              </a:spcAft>
              <a:buNone/>
            </a:pPr>
            <a:endParaRPr sz="3000">
              <a:solidFill>
                <a:srgbClr val="EB5600"/>
              </a:solidFill>
              <a:latin typeface="Alfa Slab One"/>
              <a:ea typeface="Alfa Slab One"/>
              <a:cs typeface="Alfa Slab One"/>
              <a:sym typeface="Alfa Slab One"/>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633f51de18_0_9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633f51de18_0_9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633f51de18_0_9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633f51de18_0_9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633f51de18_0_9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633f51de18_0_9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33f51de18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33f51de18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633f51de18_0_9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633f51de18_0_9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633f51de18_0_9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633f51de18_0_9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633f51de18_0_9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633f51de18_0_9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633f51de18_0_9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633f51de18_0_9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Live coding dulu yg switch camera baru masuk slide 22</a:t>
            </a:r>
            <a:endParaRPr/>
          </a:p>
          <a:p>
            <a:pPr marL="0" lvl="0" indent="0" algn="l" rtl="0">
              <a:spcBef>
                <a:spcPts val="0"/>
              </a:spcBef>
              <a:spcAft>
                <a:spcPts val="0"/>
              </a:spcAft>
              <a:buNone/>
            </a:pPr>
            <a:endParaRPr sz="1800">
              <a:solidFill>
                <a:srgbClr val="FF0000"/>
              </a:solidFill>
              <a:latin typeface="Proxima Nova"/>
              <a:ea typeface="Proxima Nova"/>
              <a:cs typeface="Proxima Nova"/>
              <a:sym typeface="Proxima Nova"/>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633f51de18_0_9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633f51de18_0_9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633f51de18_0_9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633f51de18_0_9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633f51de18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633f51de18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633f51de18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633f51de18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633f51de18_0_9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633f51de18_0_9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33f51de18_0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33f51de18_0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633f51de18_0_9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633f51de18_0_9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633f51de18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633f51de18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rgbClr val="FF0000"/>
                </a:solidFill>
                <a:latin typeface="Proxima Nova"/>
                <a:ea typeface="Proxima Nova"/>
                <a:cs typeface="Proxima Nova"/>
                <a:sym typeface="Proxima Nova"/>
              </a:rPr>
              <a:t>(dat.GUI dijelasinnya setelah live coding slide animation)</a:t>
            </a:r>
            <a:endParaRPr sz="1800">
              <a:solidFill>
                <a:srgbClr val="FF0000"/>
              </a:solidFill>
              <a:latin typeface="Proxima Nova"/>
              <a:ea typeface="Proxima Nova"/>
              <a:cs typeface="Proxima Nova"/>
              <a:sym typeface="Proxima Nova"/>
            </a:endParaRPr>
          </a:p>
          <a:p>
            <a:pPr marL="0" lvl="0" indent="0" algn="l" rtl="0">
              <a:lnSpc>
                <a:spcPct val="115000"/>
              </a:lnSpc>
              <a:spcBef>
                <a:spcPts val="1600"/>
              </a:spcBef>
              <a:spcAft>
                <a:spcPts val="1600"/>
              </a:spcAft>
              <a:buNone/>
            </a:pPr>
            <a:r>
              <a:rPr lang="en" sz="1800">
                <a:solidFill>
                  <a:srgbClr val="FF0000"/>
                </a:solidFill>
                <a:latin typeface="Proxima Nova"/>
                <a:ea typeface="Proxima Nova"/>
                <a:cs typeface="Proxima Nova"/>
                <a:sym typeface="Proxima Nova"/>
              </a:rPr>
              <a:t>(dijelasinnya setelah dat.GUI)</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633f51de18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633f51de18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EB5600"/>
                </a:solidFill>
                <a:latin typeface="Alfa Slab One"/>
                <a:ea typeface="Alfa Slab One"/>
                <a:cs typeface="Alfa Slab One"/>
                <a:sym typeface="Alfa Slab One"/>
              </a:rPr>
              <a:t>(sc chapter 01, 02.html</a:t>
            </a:r>
            <a:endParaRPr sz="3000">
              <a:solidFill>
                <a:srgbClr val="EB5600"/>
              </a:solidFill>
              <a:latin typeface="Alfa Slab One"/>
              <a:ea typeface="Alfa Slab One"/>
              <a:cs typeface="Alfa Slab One"/>
              <a:sym typeface="Alfa Slab One"/>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633f51de18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633f51de18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rgbClr val="FF0000"/>
                </a:solidFill>
                <a:latin typeface="Proxima Nova"/>
                <a:ea typeface="Proxima Nova"/>
                <a:cs typeface="Proxima Nova"/>
                <a:sym typeface="Proxima Nova"/>
              </a:rPr>
              <a:t>Sambil live coding</a:t>
            </a:r>
            <a:endParaRPr/>
          </a:p>
          <a:p>
            <a:pPr marL="0" lvl="0" indent="0" algn="l" rtl="0">
              <a:spcBef>
                <a:spcPts val="160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633f51de18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633f51de18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rgbClr val="FF0000"/>
                </a:solidFill>
                <a:latin typeface="Proxima Nova"/>
                <a:ea typeface="Proxima Nova"/>
                <a:cs typeface="Proxima Nova"/>
                <a:sym typeface="Proxima Nova"/>
              </a:rPr>
              <a:t>Note : ini adalah hal utama yg perlu diperhatikan sebelum melakukan rendering</a:t>
            </a:r>
            <a:endParaRPr sz="1800">
              <a:solidFill>
                <a:srgbClr val="FF0000"/>
              </a:solidFill>
              <a:latin typeface="Proxima Nova"/>
              <a:ea typeface="Proxima Nova"/>
              <a:cs typeface="Proxima Nova"/>
              <a:sym typeface="Proxima Nova"/>
            </a:endParaRPr>
          </a:p>
          <a:p>
            <a:pPr marL="0" lvl="0" indent="0" algn="l" rtl="0">
              <a:spcBef>
                <a:spcPts val="160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633f51de18_0_9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633f51de18_0_9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EB5600"/>
                </a:solidFill>
                <a:latin typeface="Alfa Slab One"/>
                <a:ea typeface="Alfa Slab One"/>
                <a:cs typeface="Alfa Slab One"/>
                <a:sym typeface="Alfa Slab One"/>
              </a:rPr>
              <a:t>(sc chapter 01 03.html)</a:t>
            </a:r>
            <a:endParaRPr sz="3000">
              <a:solidFill>
                <a:srgbClr val="EB5600"/>
              </a:solidFill>
              <a:latin typeface="Alfa Slab One"/>
              <a:ea typeface="Alfa Slab One"/>
              <a:cs typeface="Alfa Slab One"/>
              <a:sym typeface="Alfa Slab One"/>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633f51de18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633f51de18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EB5600"/>
                </a:solidFill>
                <a:latin typeface="Alfa Slab One"/>
                <a:ea typeface="Alfa Slab One"/>
                <a:cs typeface="Alfa Slab One"/>
                <a:sym typeface="Alfa Slab One"/>
              </a:rPr>
              <a:t>(sc chapter 01 04.html)</a:t>
            </a:r>
            <a:endParaRPr sz="3000">
              <a:solidFill>
                <a:srgbClr val="EB5600"/>
              </a:solidFill>
              <a:latin typeface="Alfa Slab One"/>
              <a:ea typeface="Alfa Slab One"/>
              <a:cs typeface="Alfa Slab One"/>
              <a:sym typeface="Alfa Slab One"/>
            </a:endParaRPr>
          </a:p>
          <a:p>
            <a:pPr marL="0" lvl="0" indent="0" algn="l" rtl="0">
              <a:spcBef>
                <a:spcPts val="0"/>
              </a:spcBef>
              <a:spcAft>
                <a:spcPts val="0"/>
              </a:spcAft>
              <a:buNone/>
            </a:pPr>
            <a:r>
              <a:rPr lang="en"/>
              <a:t>Sambil live coding</a:t>
            </a: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7.png"/><Relationship Id="rId1" Type="http://schemas.openxmlformats.org/officeDocument/2006/relationships/slideMaster" Target="../slideMasters/slideMaster2.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_2">
  <p:cSld name="TITLE_2">
    <p:spTree>
      <p:nvGrpSpPr>
        <p:cNvPr id="1" name="Shape 82"/>
        <p:cNvGrpSpPr/>
        <p:nvPr/>
      </p:nvGrpSpPr>
      <p:grpSpPr>
        <a:xfrm>
          <a:off x="0" y="0"/>
          <a:ext cx="0" cy="0"/>
          <a:chOff x="0" y="0"/>
          <a:chExt cx="0" cy="0"/>
        </a:xfrm>
      </p:grpSpPr>
      <p:sp>
        <p:nvSpPr>
          <p:cNvPr id="83" name="Google Shape;83;p13"/>
          <p:cNvSpPr/>
          <p:nvPr/>
        </p:nvSpPr>
        <p:spPr>
          <a:xfrm rot="10800000">
            <a:off x="4226100" y="2933550"/>
            <a:ext cx="691800" cy="388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p:nvPr/>
        </p:nvSpPr>
        <p:spPr>
          <a:xfrm>
            <a:off x="-25" y="0"/>
            <a:ext cx="9144000" cy="312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txBox="1">
            <a:spLocks noGrp="1"/>
          </p:cNvSpPr>
          <p:nvPr>
            <p:ph type="ctrTitle"/>
          </p:nvPr>
        </p:nvSpPr>
        <p:spPr>
          <a:xfrm>
            <a:off x="411175" y="644300"/>
            <a:ext cx="8282400" cy="2109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endParaRPr/>
          </a:p>
        </p:txBody>
      </p:sp>
      <p:sp>
        <p:nvSpPr>
          <p:cNvPr id="86" name="Google Shape;86;p13"/>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600"/>
              <a:buFont typeface="Oswald"/>
              <a:buNone/>
              <a:defRPr sz="3600">
                <a:latin typeface="Oswald"/>
                <a:ea typeface="Oswald"/>
                <a:cs typeface="Oswald"/>
                <a:sym typeface="Oswald"/>
              </a:defRPr>
            </a:lvl1pPr>
            <a:lvl2pPr lvl="1" algn="ctr" rtl="0">
              <a:lnSpc>
                <a:spcPct val="100000"/>
              </a:lnSpc>
              <a:spcBef>
                <a:spcPts val="0"/>
              </a:spcBef>
              <a:spcAft>
                <a:spcPts val="0"/>
              </a:spcAft>
              <a:buSzPts val="3600"/>
              <a:buFont typeface="Oswald"/>
              <a:buNone/>
              <a:defRPr sz="3600">
                <a:latin typeface="Oswald"/>
                <a:ea typeface="Oswald"/>
                <a:cs typeface="Oswald"/>
                <a:sym typeface="Oswald"/>
              </a:defRPr>
            </a:lvl2pPr>
            <a:lvl3pPr lvl="2" algn="ctr" rtl="0">
              <a:lnSpc>
                <a:spcPct val="100000"/>
              </a:lnSpc>
              <a:spcBef>
                <a:spcPts val="0"/>
              </a:spcBef>
              <a:spcAft>
                <a:spcPts val="0"/>
              </a:spcAft>
              <a:buSzPts val="3600"/>
              <a:buFont typeface="Oswald"/>
              <a:buNone/>
              <a:defRPr sz="3600">
                <a:latin typeface="Oswald"/>
                <a:ea typeface="Oswald"/>
                <a:cs typeface="Oswald"/>
                <a:sym typeface="Oswald"/>
              </a:defRPr>
            </a:lvl3pPr>
            <a:lvl4pPr lvl="3" algn="ctr" rtl="0">
              <a:lnSpc>
                <a:spcPct val="100000"/>
              </a:lnSpc>
              <a:spcBef>
                <a:spcPts val="0"/>
              </a:spcBef>
              <a:spcAft>
                <a:spcPts val="0"/>
              </a:spcAft>
              <a:buSzPts val="3600"/>
              <a:buFont typeface="Oswald"/>
              <a:buNone/>
              <a:defRPr sz="3600">
                <a:latin typeface="Oswald"/>
                <a:ea typeface="Oswald"/>
                <a:cs typeface="Oswald"/>
                <a:sym typeface="Oswald"/>
              </a:defRPr>
            </a:lvl4pPr>
            <a:lvl5pPr lvl="4" algn="ctr" rtl="0">
              <a:lnSpc>
                <a:spcPct val="100000"/>
              </a:lnSpc>
              <a:spcBef>
                <a:spcPts val="0"/>
              </a:spcBef>
              <a:spcAft>
                <a:spcPts val="0"/>
              </a:spcAft>
              <a:buSzPts val="3600"/>
              <a:buFont typeface="Oswald"/>
              <a:buNone/>
              <a:defRPr sz="3600">
                <a:latin typeface="Oswald"/>
                <a:ea typeface="Oswald"/>
                <a:cs typeface="Oswald"/>
                <a:sym typeface="Oswald"/>
              </a:defRPr>
            </a:lvl5pPr>
            <a:lvl6pPr lvl="5" algn="ctr" rtl="0">
              <a:lnSpc>
                <a:spcPct val="100000"/>
              </a:lnSpc>
              <a:spcBef>
                <a:spcPts val="0"/>
              </a:spcBef>
              <a:spcAft>
                <a:spcPts val="0"/>
              </a:spcAft>
              <a:buSzPts val="3600"/>
              <a:buFont typeface="Oswald"/>
              <a:buNone/>
              <a:defRPr sz="3600">
                <a:latin typeface="Oswald"/>
                <a:ea typeface="Oswald"/>
                <a:cs typeface="Oswald"/>
                <a:sym typeface="Oswald"/>
              </a:defRPr>
            </a:lvl6pPr>
            <a:lvl7pPr lvl="6" algn="ctr" rtl="0">
              <a:lnSpc>
                <a:spcPct val="100000"/>
              </a:lnSpc>
              <a:spcBef>
                <a:spcPts val="0"/>
              </a:spcBef>
              <a:spcAft>
                <a:spcPts val="0"/>
              </a:spcAft>
              <a:buSzPts val="3600"/>
              <a:buFont typeface="Oswald"/>
              <a:buNone/>
              <a:defRPr sz="3600">
                <a:latin typeface="Oswald"/>
                <a:ea typeface="Oswald"/>
                <a:cs typeface="Oswald"/>
                <a:sym typeface="Oswald"/>
              </a:defRPr>
            </a:lvl7pPr>
            <a:lvl8pPr lvl="7" algn="ctr" rtl="0">
              <a:lnSpc>
                <a:spcPct val="100000"/>
              </a:lnSpc>
              <a:spcBef>
                <a:spcPts val="0"/>
              </a:spcBef>
              <a:spcAft>
                <a:spcPts val="0"/>
              </a:spcAft>
              <a:buSzPts val="3600"/>
              <a:buFont typeface="Oswald"/>
              <a:buNone/>
              <a:defRPr sz="3600">
                <a:latin typeface="Oswald"/>
                <a:ea typeface="Oswald"/>
                <a:cs typeface="Oswald"/>
                <a:sym typeface="Oswald"/>
              </a:defRPr>
            </a:lvl8pPr>
            <a:lvl9pPr lvl="8" algn="ctr" rtl="0">
              <a:lnSpc>
                <a:spcPct val="100000"/>
              </a:lnSpc>
              <a:spcBef>
                <a:spcPts val="0"/>
              </a:spcBef>
              <a:spcAft>
                <a:spcPts val="0"/>
              </a:spcAft>
              <a:buSzPts val="3600"/>
              <a:buFont typeface="Oswald"/>
              <a:buNone/>
              <a:defRPr sz="3600">
                <a:latin typeface="Oswald"/>
                <a:ea typeface="Oswald"/>
                <a:cs typeface="Oswald"/>
                <a:sym typeface="Oswald"/>
              </a:defRPr>
            </a:lvl9pPr>
          </a:lstStyle>
          <a:p>
            <a:endParaRPr/>
          </a:p>
        </p:txBody>
      </p:sp>
      <p:sp>
        <p:nvSpPr>
          <p:cNvPr id="87" name="Google Shape;87;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8"/>
        <p:cNvGrpSpPr/>
        <p:nvPr/>
      </p:nvGrpSpPr>
      <p:grpSpPr>
        <a:xfrm>
          <a:off x="0" y="0"/>
          <a:ext cx="0" cy="0"/>
          <a:chOff x="0" y="0"/>
          <a:chExt cx="0" cy="0"/>
        </a:xfrm>
      </p:grpSpPr>
      <p:sp>
        <p:nvSpPr>
          <p:cNvPr id="89" name="Google Shape;89;p1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0" name="Google Shape;90;p14"/>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1600"/>
              </a:spcBef>
              <a:spcAft>
                <a:spcPts val="0"/>
              </a:spcAft>
              <a:buClr>
                <a:schemeClr val="dk1"/>
              </a:buClr>
              <a:buSzPts val="1400"/>
              <a:buChar char="○"/>
              <a:defRPr/>
            </a:lvl2pPr>
            <a:lvl3pPr marL="1371600" lvl="2" indent="-317500" algn="l" rtl="0">
              <a:lnSpc>
                <a:spcPct val="90000"/>
              </a:lnSpc>
              <a:spcBef>
                <a:spcPts val="1600"/>
              </a:spcBef>
              <a:spcAft>
                <a:spcPts val="0"/>
              </a:spcAft>
              <a:buClr>
                <a:schemeClr val="dk1"/>
              </a:buClr>
              <a:buSzPts val="1400"/>
              <a:buChar char="■"/>
              <a:defRPr/>
            </a:lvl3pPr>
            <a:lvl4pPr marL="1828800" lvl="3" indent="-317500" algn="l" rtl="0">
              <a:lnSpc>
                <a:spcPct val="90000"/>
              </a:lnSpc>
              <a:spcBef>
                <a:spcPts val="1600"/>
              </a:spcBef>
              <a:spcAft>
                <a:spcPts val="0"/>
              </a:spcAft>
              <a:buClr>
                <a:schemeClr val="dk1"/>
              </a:buClr>
              <a:buSzPts val="1400"/>
              <a:buChar char="●"/>
              <a:defRPr/>
            </a:lvl4pPr>
            <a:lvl5pPr marL="2286000" lvl="4" indent="-317500" algn="l" rtl="0">
              <a:lnSpc>
                <a:spcPct val="90000"/>
              </a:lnSpc>
              <a:spcBef>
                <a:spcPts val="1600"/>
              </a:spcBef>
              <a:spcAft>
                <a:spcPts val="0"/>
              </a:spcAft>
              <a:buClr>
                <a:schemeClr val="dk1"/>
              </a:buClr>
              <a:buSzPts val="1400"/>
              <a:buChar char="○"/>
              <a:defRPr/>
            </a:lvl5pPr>
            <a:lvl6pPr marL="2743200" lvl="5" indent="-317500" algn="l" rtl="0">
              <a:lnSpc>
                <a:spcPct val="90000"/>
              </a:lnSpc>
              <a:spcBef>
                <a:spcPts val="1600"/>
              </a:spcBef>
              <a:spcAft>
                <a:spcPts val="0"/>
              </a:spcAft>
              <a:buClr>
                <a:schemeClr val="dk1"/>
              </a:buClr>
              <a:buSzPts val="1400"/>
              <a:buChar char="■"/>
              <a:defRPr/>
            </a:lvl6pPr>
            <a:lvl7pPr marL="3200400" lvl="6" indent="-317500" algn="l" rtl="0">
              <a:lnSpc>
                <a:spcPct val="90000"/>
              </a:lnSpc>
              <a:spcBef>
                <a:spcPts val="1600"/>
              </a:spcBef>
              <a:spcAft>
                <a:spcPts val="0"/>
              </a:spcAft>
              <a:buClr>
                <a:schemeClr val="dk1"/>
              </a:buClr>
              <a:buSzPts val="1400"/>
              <a:buChar char="●"/>
              <a:defRPr/>
            </a:lvl7pPr>
            <a:lvl8pPr marL="3657600" lvl="7" indent="-317500" algn="l" rtl="0">
              <a:lnSpc>
                <a:spcPct val="90000"/>
              </a:lnSpc>
              <a:spcBef>
                <a:spcPts val="1600"/>
              </a:spcBef>
              <a:spcAft>
                <a:spcPts val="0"/>
              </a:spcAft>
              <a:buClr>
                <a:schemeClr val="dk1"/>
              </a:buClr>
              <a:buSzPts val="1400"/>
              <a:buChar char="○"/>
              <a:defRPr/>
            </a:lvl8pPr>
            <a:lvl9pPr marL="4114800" lvl="8" indent="-317500" algn="l" rtl="0">
              <a:lnSpc>
                <a:spcPct val="90000"/>
              </a:lnSpc>
              <a:spcBef>
                <a:spcPts val="1600"/>
              </a:spcBef>
              <a:spcAft>
                <a:spcPts val="1600"/>
              </a:spcAft>
              <a:buClr>
                <a:schemeClr val="dk1"/>
              </a:buClr>
              <a:buSzPts val="1400"/>
              <a:buChar char="■"/>
              <a:defRPr/>
            </a:lvl9pPr>
          </a:lstStyle>
          <a:p>
            <a:endParaRPr/>
          </a:p>
        </p:txBody>
      </p:sp>
      <p:sp>
        <p:nvSpPr>
          <p:cNvPr id="91" name="Google Shape;91;p1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2" name="Google Shape;92;p1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3" name="Google Shape;93;p1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4"/>
        <p:cNvGrpSpPr/>
        <p:nvPr/>
      </p:nvGrpSpPr>
      <p:grpSpPr>
        <a:xfrm>
          <a:off x="0" y="0"/>
          <a:ext cx="0" cy="0"/>
          <a:chOff x="0" y="0"/>
          <a:chExt cx="0" cy="0"/>
        </a:xfrm>
      </p:grpSpPr>
      <p:sp>
        <p:nvSpPr>
          <p:cNvPr id="95" name="Google Shape;95;p15"/>
          <p:cNvSpPr txBox="1">
            <a:spLocks noGrp="1"/>
          </p:cNvSpPr>
          <p:nvPr>
            <p:ph type="title"/>
          </p:nvPr>
        </p:nvSpPr>
        <p:spPr>
          <a:xfrm>
            <a:off x="629841"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15"/>
          <p:cNvSpPr txBox="1">
            <a:spLocks noGrp="1"/>
          </p:cNvSpPr>
          <p:nvPr>
            <p:ph type="body" idx="1"/>
          </p:nvPr>
        </p:nvSpPr>
        <p:spPr>
          <a:xfrm>
            <a:off x="629841" y="1260872"/>
            <a:ext cx="3868200" cy="618000"/>
          </a:xfrm>
          <a:prstGeom prst="rect">
            <a:avLst/>
          </a:prstGeom>
          <a:noFill/>
          <a:ln>
            <a:noFill/>
          </a:ln>
        </p:spPr>
        <p:txBody>
          <a:bodyPr spcFirstLastPara="1" wrap="square" lIns="68575" tIns="34275" rIns="68575" bIns="34275" anchor="b" anchorCtr="0">
            <a:noAutofit/>
          </a:bodyPr>
          <a:lstStyle>
            <a:lvl1pPr marL="457200" lvl="0" indent="-228600" algn="l" rtl="0">
              <a:lnSpc>
                <a:spcPct val="90000"/>
              </a:lnSpc>
              <a:spcBef>
                <a:spcPts val="800"/>
              </a:spcBef>
              <a:spcAft>
                <a:spcPts val="0"/>
              </a:spcAft>
              <a:buClr>
                <a:schemeClr val="dk1"/>
              </a:buClr>
              <a:buSzPts val="1800"/>
              <a:buNone/>
              <a:defRPr sz="1800" b="1"/>
            </a:lvl1pPr>
            <a:lvl2pPr marL="914400" lvl="1" indent="-228600" algn="l" rtl="0">
              <a:lnSpc>
                <a:spcPct val="90000"/>
              </a:lnSpc>
              <a:spcBef>
                <a:spcPts val="1600"/>
              </a:spcBef>
              <a:spcAft>
                <a:spcPts val="0"/>
              </a:spcAft>
              <a:buClr>
                <a:schemeClr val="dk1"/>
              </a:buClr>
              <a:buSzPts val="1500"/>
              <a:buNone/>
              <a:defRPr sz="1500" b="1"/>
            </a:lvl2pPr>
            <a:lvl3pPr marL="1371600" lvl="2" indent="-228600" algn="l" rtl="0">
              <a:lnSpc>
                <a:spcPct val="90000"/>
              </a:lnSpc>
              <a:spcBef>
                <a:spcPts val="1600"/>
              </a:spcBef>
              <a:spcAft>
                <a:spcPts val="0"/>
              </a:spcAft>
              <a:buClr>
                <a:schemeClr val="dk1"/>
              </a:buClr>
              <a:buSzPts val="1400"/>
              <a:buNone/>
              <a:defRPr sz="1400" b="1"/>
            </a:lvl3pPr>
            <a:lvl4pPr marL="1828800" lvl="3" indent="-228600" algn="l" rtl="0">
              <a:lnSpc>
                <a:spcPct val="90000"/>
              </a:lnSpc>
              <a:spcBef>
                <a:spcPts val="1600"/>
              </a:spcBef>
              <a:spcAft>
                <a:spcPts val="0"/>
              </a:spcAft>
              <a:buClr>
                <a:schemeClr val="dk1"/>
              </a:buClr>
              <a:buSzPts val="1200"/>
              <a:buNone/>
              <a:defRPr sz="1200" b="1"/>
            </a:lvl4pPr>
            <a:lvl5pPr marL="2286000" lvl="4" indent="-228600" algn="l" rtl="0">
              <a:lnSpc>
                <a:spcPct val="90000"/>
              </a:lnSpc>
              <a:spcBef>
                <a:spcPts val="1600"/>
              </a:spcBef>
              <a:spcAft>
                <a:spcPts val="0"/>
              </a:spcAft>
              <a:buClr>
                <a:schemeClr val="dk1"/>
              </a:buClr>
              <a:buSzPts val="1200"/>
              <a:buNone/>
              <a:defRPr sz="1200" b="1"/>
            </a:lvl5pPr>
            <a:lvl6pPr marL="2743200" lvl="5" indent="-228600" algn="l" rtl="0">
              <a:lnSpc>
                <a:spcPct val="90000"/>
              </a:lnSpc>
              <a:spcBef>
                <a:spcPts val="1600"/>
              </a:spcBef>
              <a:spcAft>
                <a:spcPts val="0"/>
              </a:spcAft>
              <a:buClr>
                <a:schemeClr val="dk1"/>
              </a:buClr>
              <a:buSzPts val="1200"/>
              <a:buNone/>
              <a:defRPr sz="1200" b="1"/>
            </a:lvl6pPr>
            <a:lvl7pPr marL="3200400" lvl="6" indent="-228600" algn="l" rtl="0">
              <a:lnSpc>
                <a:spcPct val="90000"/>
              </a:lnSpc>
              <a:spcBef>
                <a:spcPts val="1600"/>
              </a:spcBef>
              <a:spcAft>
                <a:spcPts val="0"/>
              </a:spcAft>
              <a:buClr>
                <a:schemeClr val="dk1"/>
              </a:buClr>
              <a:buSzPts val="1200"/>
              <a:buNone/>
              <a:defRPr sz="1200" b="1"/>
            </a:lvl7pPr>
            <a:lvl8pPr marL="3657600" lvl="7" indent="-228600" algn="l" rtl="0">
              <a:lnSpc>
                <a:spcPct val="90000"/>
              </a:lnSpc>
              <a:spcBef>
                <a:spcPts val="1600"/>
              </a:spcBef>
              <a:spcAft>
                <a:spcPts val="0"/>
              </a:spcAft>
              <a:buClr>
                <a:schemeClr val="dk1"/>
              </a:buClr>
              <a:buSzPts val="1200"/>
              <a:buNone/>
              <a:defRPr sz="1200" b="1"/>
            </a:lvl8pPr>
            <a:lvl9pPr marL="4114800" lvl="8" indent="-228600" algn="l" rtl="0">
              <a:lnSpc>
                <a:spcPct val="90000"/>
              </a:lnSpc>
              <a:spcBef>
                <a:spcPts val="1600"/>
              </a:spcBef>
              <a:spcAft>
                <a:spcPts val="1600"/>
              </a:spcAft>
              <a:buClr>
                <a:schemeClr val="dk1"/>
              </a:buClr>
              <a:buSzPts val="1200"/>
              <a:buNone/>
              <a:defRPr sz="1200" b="1"/>
            </a:lvl9pPr>
          </a:lstStyle>
          <a:p>
            <a:endParaRPr/>
          </a:p>
        </p:txBody>
      </p:sp>
      <p:sp>
        <p:nvSpPr>
          <p:cNvPr id="97" name="Google Shape;97;p15"/>
          <p:cNvSpPr txBox="1">
            <a:spLocks noGrp="1"/>
          </p:cNvSpPr>
          <p:nvPr>
            <p:ph type="body" idx="2"/>
          </p:nvPr>
        </p:nvSpPr>
        <p:spPr>
          <a:xfrm>
            <a:off x="629841" y="1878806"/>
            <a:ext cx="3868200" cy="27633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1600"/>
              </a:spcBef>
              <a:spcAft>
                <a:spcPts val="0"/>
              </a:spcAft>
              <a:buClr>
                <a:schemeClr val="dk1"/>
              </a:buClr>
              <a:buSzPts val="1400"/>
              <a:buChar char="○"/>
              <a:defRPr/>
            </a:lvl2pPr>
            <a:lvl3pPr marL="1371600" lvl="2" indent="-317500" algn="l" rtl="0">
              <a:lnSpc>
                <a:spcPct val="90000"/>
              </a:lnSpc>
              <a:spcBef>
                <a:spcPts val="1600"/>
              </a:spcBef>
              <a:spcAft>
                <a:spcPts val="0"/>
              </a:spcAft>
              <a:buClr>
                <a:schemeClr val="dk1"/>
              </a:buClr>
              <a:buSzPts val="1400"/>
              <a:buChar char="■"/>
              <a:defRPr/>
            </a:lvl3pPr>
            <a:lvl4pPr marL="1828800" lvl="3" indent="-317500" algn="l" rtl="0">
              <a:lnSpc>
                <a:spcPct val="90000"/>
              </a:lnSpc>
              <a:spcBef>
                <a:spcPts val="1600"/>
              </a:spcBef>
              <a:spcAft>
                <a:spcPts val="0"/>
              </a:spcAft>
              <a:buClr>
                <a:schemeClr val="dk1"/>
              </a:buClr>
              <a:buSzPts val="1400"/>
              <a:buChar char="●"/>
              <a:defRPr/>
            </a:lvl4pPr>
            <a:lvl5pPr marL="2286000" lvl="4" indent="-317500" algn="l" rtl="0">
              <a:lnSpc>
                <a:spcPct val="90000"/>
              </a:lnSpc>
              <a:spcBef>
                <a:spcPts val="1600"/>
              </a:spcBef>
              <a:spcAft>
                <a:spcPts val="0"/>
              </a:spcAft>
              <a:buClr>
                <a:schemeClr val="dk1"/>
              </a:buClr>
              <a:buSzPts val="1400"/>
              <a:buChar char="○"/>
              <a:defRPr/>
            </a:lvl5pPr>
            <a:lvl6pPr marL="2743200" lvl="5" indent="-317500" algn="l" rtl="0">
              <a:lnSpc>
                <a:spcPct val="90000"/>
              </a:lnSpc>
              <a:spcBef>
                <a:spcPts val="1600"/>
              </a:spcBef>
              <a:spcAft>
                <a:spcPts val="0"/>
              </a:spcAft>
              <a:buClr>
                <a:schemeClr val="dk1"/>
              </a:buClr>
              <a:buSzPts val="1400"/>
              <a:buChar char="■"/>
              <a:defRPr/>
            </a:lvl6pPr>
            <a:lvl7pPr marL="3200400" lvl="6" indent="-317500" algn="l" rtl="0">
              <a:lnSpc>
                <a:spcPct val="90000"/>
              </a:lnSpc>
              <a:spcBef>
                <a:spcPts val="1600"/>
              </a:spcBef>
              <a:spcAft>
                <a:spcPts val="0"/>
              </a:spcAft>
              <a:buClr>
                <a:schemeClr val="dk1"/>
              </a:buClr>
              <a:buSzPts val="1400"/>
              <a:buChar char="●"/>
              <a:defRPr/>
            </a:lvl7pPr>
            <a:lvl8pPr marL="3657600" lvl="7" indent="-317500" algn="l" rtl="0">
              <a:lnSpc>
                <a:spcPct val="90000"/>
              </a:lnSpc>
              <a:spcBef>
                <a:spcPts val="1600"/>
              </a:spcBef>
              <a:spcAft>
                <a:spcPts val="0"/>
              </a:spcAft>
              <a:buClr>
                <a:schemeClr val="dk1"/>
              </a:buClr>
              <a:buSzPts val="1400"/>
              <a:buChar char="○"/>
              <a:defRPr/>
            </a:lvl8pPr>
            <a:lvl9pPr marL="4114800" lvl="8" indent="-317500" algn="l" rtl="0">
              <a:lnSpc>
                <a:spcPct val="90000"/>
              </a:lnSpc>
              <a:spcBef>
                <a:spcPts val="1600"/>
              </a:spcBef>
              <a:spcAft>
                <a:spcPts val="1600"/>
              </a:spcAft>
              <a:buClr>
                <a:schemeClr val="dk1"/>
              </a:buClr>
              <a:buSzPts val="1400"/>
              <a:buChar char="■"/>
              <a:defRPr/>
            </a:lvl9pPr>
          </a:lstStyle>
          <a:p>
            <a:endParaRPr/>
          </a:p>
        </p:txBody>
      </p:sp>
      <p:sp>
        <p:nvSpPr>
          <p:cNvPr id="98" name="Google Shape;98;p15"/>
          <p:cNvSpPr txBox="1">
            <a:spLocks noGrp="1"/>
          </p:cNvSpPr>
          <p:nvPr>
            <p:ph type="body" idx="3"/>
          </p:nvPr>
        </p:nvSpPr>
        <p:spPr>
          <a:xfrm>
            <a:off x="4629150" y="1260872"/>
            <a:ext cx="3887400" cy="618000"/>
          </a:xfrm>
          <a:prstGeom prst="rect">
            <a:avLst/>
          </a:prstGeom>
          <a:noFill/>
          <a:ln>
            <a:noFill/>
          </a:ln>
        </p:spPr>
        <p:txBody>
          <a:bodyPr spcFirstLastPara="1" wrap="square" lIns="68575" tIns="34275" rIns="68575" bIns="34275" anchor="b" anchorCtr="0">
            <a:noAutofit/>
          </a:bodyPr>
          <a:lstStyle>
            <a:lvl1pPr marL="457200" lvl="0" indent="-228600" algn="l" rtl="0">
              <a:lnSpc>
                <a:spcPct val="90000"/>
              </a:lnSpc>
              <a:spcBef>
                <a:spcPts val="800"/>
              </a:spcBef>
              <a:spcAft>
                <a:spcPts val="0"/>
              </a:spcAft>
              <a:buClr>
                <a:schemeClr val="dk1"/>
              </a:buClr>
              <a:buSzPts val="1800"/>
              <a:buNone/>
              <a:defRPr sz="1800" b="1"/>
            </a:lvl1pPr>
            <a:lvl2pPr marL="914400" lvl="1" indent="-228600" algn="l" rtl="0">
              <a:lnSpc>
                <a:spcPct val="90000"/>
              </a:lnSpc>
              <a:spcBef>
                <a:spcPts val="1600"/>
              </a:spcBef>
              <a:spcAft>
                <a:spcPts val="0"/>
              </a:spcAft>
              <a:buClr>
                <a:schemeClr val="dk1"/>
              </a:buClr>
              <a:buSzPts val="1500"/>
              <a:buNone/>
              <a:defRPr sz="1500" b="1"/>
            </a:lvl2pPr>
            <a:lvl3pPr marL="1371600" lvl="2" indent="-228600" algn="l" rtl="0">
              <a:lnSpc>
                <a:spcPct val="90000"/>
              </a:lnSpc>
              <a:spcBef>
                <a:spcPts val="1600"/>
              </a:spcBef>
              <a:spcAft>
                <a:spcPts val="0"/>
              </a:spcAft>
              <a:buClr>
                <a:schemeClr val="dk1"/>
              </a:buClr>
              <a:buSzPts val="1400"/>
              <a:buNone/>
              <a:defRPr sz="1400" b="1"/>
            </a:lvl3pPr>
            <a:lvl4pPr marL="1828800" lvl="3" indent="-228600" algn="l" rtl="0">
              <a:lnSpc>
                <a:spcPct val="90000"/>
              </a:lnSpc>
              <a:spcBef>
                <a:spcPts val="1600"/>
              </a:spcBef>
              <a:spcAft>
                <a:spcPts val="0"/>
              </a:spcAft>
              <a:buClr>
                <a:schemeClr val="dk1"/>
              </a:buClr>
              <a:buSzPts val="1200"/>
              <a:buNone/>
              <a:defRPr sz="1200" b="1"/>
            </a:lvl4pPr>
            <a:lvl5pPr marL="2286000" lvl="4" indent="-228600" algn="l" rtl="0">
              <a:lnSpc>
                <a:spcPct val="90000"/>
              </a:lnSpc>
              <a:spcBef>
                <a:spcPts val="1600"/>
              </a:spcBef>
              <a:spcAft>
                <a:spcPts val="0"/>
              </a:spcAft>
              <a:buClr>
                <a:schemeClr val="dk1"/>
              </a:buClr>
              <a:buSzPts val="1200"/>
              <a:buNone/>
              <a:defRPr sz="1200" b="1"/>
            </a:lvl5pPr>
            <a:lvl6pPr marL="2743200" lvl="5" indent="-228600" algn="l" rtl="0">
              <a:lnSpc>
                <a:spcPct val="90000"/>
              </a:lnSpc>
              <a:spcBef>
                <a:spcPts val="1600"/>
              </a:spcBef>
              <a:spcAft>
                <a:spcPts val="0"/>
              </a:spcAft>
              <a:buClr>
                <a:schemeClr val="dk1"/>
              </a:buClr>
              <a:buSzPts val="1200"/>
              <a:buNone/>
              <a:defRPr sz="1200" b="1"/>
            </a:lvl6pPr>
            <a:lvl7pPr marL="3200400" lvl="6" indent="-228600" algn="l" rtl="0">
              <a:lnSpc>
                <a:spcPct val="90000"/>
              </a:lnSpc>
              <a:spcBef>
                <a:spcPts val="1600"/>
              </a:spcBef>
              <a:spcAft>
                <a:spcPts val="0"/>
              </a:spcAft>
              <a:buClr>
                <a:schemeClr val="dk1"/>
              </a:buClr>
              <a:buSzPts val="1200"/>
              <a:buNone/>
              <a:defRPr sz="1200" b="1"/>
            </a:lvl7pPr>
            <a:lvl8pPr marL="3657600" lvl="7" indent="-228600" algn="l" rtl="0">
              <a:lnSpc>
                <a:spcPct val="90000"/>
              </a:lnSpc>
              <a:spcBef>
                <a:spcPts val="1600"/>
              </a:spcBef>
              <a:spcAft>
                <a:spcPts val="0"/>
              </a:spcAft>
              <a:buClr>
                <a:schemeClr val="dk1"/>
              </a:buClr>
              <a:buSzPts val="1200"/>
              <a:buNone/>
              <a:defRPr sz="1200" b="1"/>
            </a:lvl8pPr>
            <a:lvl9pPr marL="4114800" lvl="8" indent="-228600" algn="l" rtl="0">
              <a:lnSpc>
                <a:spcPct val="90000"/>
              </a:lnSpc>
              <a:spcBef>
                <a:spcPts val="1600"/>
              </a:spcBef>
              <a:spcAft>
                <a:spcPts val="1600"/>
              </a:spcAft>
              <a:buClr>
                <a:schemeClr val="dk1"/>
              </a:buClr>
              <a:buSzPts val="1200"/>
              <a:buNone/>
              <a:defRPr sz="1200" b="1"/>
            </a:lvl9pPr>
          </a:lstStyle>
          <a:p>
            <a:endParaRPr/>
          </a:p>
        </p:txBody>
      </p:sp>
      <p:sp>
        <p:nvSpPr>
          <p:cNvPr id="99" name="Google Shape;99;p15"/>
          <p:cNvSpPr txBox="1">
            <a:spLocks noGrp="1"/>
          </p:cNvSpPr>
          <p:nvPr>
            <p:ph type="body" idx="4"/>
          </p:nvPr>
        </p:nvSpPr>
        <p:spPr>
          <a:xfrm>
            <a:off x="4629150" y="1878806"/>
            <a:ext cx="3887400" cy="27633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1600"/>
              </a:spcBef>
              <a:spcAft>
                <a:spcPts val="0"/>
              </a:spcAft>
              <a:buClr>
                <a:schemeClr val="dk1"/>
              </a:buClr>
              <a:buSzPts val="1400"/>
              <a:buChar char="○"/>
              <a:defRPr/>
            </a:lvl2pPr>
            <a:lvl3pPr marL="1371600" lvl="2" indent="-317500" algn="l" rtl="0">
              <a:lnSpc>
                <a:spcPct val="90000"/>
              </a:lnSpc>
              <a:spcBef>
                <a:spcPts val="1600"/>
              </a:spcBef>
              <a:spcAft>
                <a:spcPts val="0"/>
              </a:spcAft>
              <a:buClr>
                <a:schemeClr val="dk1"/>
              </a:buClr>
              <a:buSzPts val="1400"/>
              <a:buChar char="■"/>
              <a:defRPr/>
            </a:lvl3pPr>
            <a:lvl4pPr marL="1828800" lvl="3" indent="-317500" algn="l" rtl="0">
              <a:lnSpc>
                <a:spcPct val="90000"/>
              </a:lnSpc>
              <a:spcBef>
                <a:spcPts val="1600"/>
              </a:spcBef>
              <a:spcAft>
                <a:spcPts val="0"/>
              </a:spcAft>
              <a:buClr>
                <a:schemeClr val="dk1"/>
              </a:buClr>
              <a:buSzPts val="1400"/>
              <a:buChar char="●"/>
              <a:defRPr/>
            </a:lvl4pPr>
            <a:lvl5pPr marL="2286000" lvl="4" indent="-317500" algn="l" rtl="0">
              <a:lnSpc>
                <a:spcPct val="90000"/>
              </a:lnSpc>
              <a:spcBef>
                <a:spcPts val="1600"/>
              </a:spcBef>
              <a:spcAft>
                <a:spcPts val="0"/>
              </a:spcAft>
              <a:buClr>
                <a:schemeClr val="dk1"/>
              </a:buClr>
              <a:buSzPts val="1400"/>
              <a:buChar char="○"/>
              <a:defRPr/>
            </a:lvl5pPr>
            <a:lvl6pPr marL="2743200" lvl="5" indent="-317500" algn="l" rtl="0">
              <a:lnSpc>
                <a:spcPct val="90000"/>
              </a:lnSpc>
              <a:spcBef>
                <a:spcPts val="1600"/>
              </a:spcBef>
              <a:spcAft>
                <a:spcPts val="0"/>
              </a:spcAft>
              <a:buClr>
                <a:schemeClr val="dk1"/>
              </a:buClr>
              <a:buSzPts val="1400"/>
              <a:buChar char="■"/>
              <a:defRPr/>
            </a:lvl6pPr>
            <a:lvl7pPr marL="3200400" lvl="6" indent="-317500" algn="l" rtl="0">
              <a:lnSpc>
                <a:spcPct val="90000"/>
              </a:lnSpc>
              <a:spcBef>
                <a:spcPts val="1600"/>
              </a:spcBef>
              <a:spcAft>
                <a:spcPts val="0"/>
              </a:spcAft>
              <a:buClr>
                <a:schemeClr val="dk1"/>
              </a:buClr>
              <a:buSzPts val="1400"/>
              <a:buChar char="●"/>
              <a:defRPr/>
            </a:lvl7pPr>
            <a:lvl8pPr marL="3657600" lvl="7" indent="-317500" algn="l" rtl="0">
              <a:lnSpc>
                <a:spcPct val="90000"/>
              </a:lnSpc>
              <a:spcBef>
                <a:spcPts val="1600"/>
              </a:spcBef>
              <a:spcAft>
                <a:spcPts val="0"/>
              </a:spcAft>
              <a:buClr>
                <a:schemeClr val="dk1"/>
              </a:buClr>
              <a:buSzPts val="1400"/>
              <a:buChar char="○"/>
              <a:defRPr/>
            </a:lvl8pPr>
            <a:lvl9pPr marL="4114800" lvl="8" indent="-317500" algn="l" rtl="0">
              <a:lnSpc>
                <a:spcPct val="90000"/>
              </a:lnSpc>
              <a:spcBef>
                <a:spcPts val="1600"/>
              </a:spcBef>
              <a:spcAft>
                <a:spcPts val="1600"/>
              </a:spcAft>
              <a:buClr>
                <a:schemeClr val="dk1"/>
              </a:buClr>
              <a:buSzPts val="1400"/>
              <a:buChar char="■"/>
              <a:defRPr/>
            </a:lvl9pPr>
          </a:lstStyle>
          <a:p>
            <a:endParaRPr/>
          </a:p>
        </p:txBody>
      </p:sp>
      <p:sp>
        <p:nvSpPr>
          <p:cNvPr id="100" name="Google Shape;100;p1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1" name="Google Shape;101;p1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2" name="Google Shape;102;p1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7"/>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8" name="Google Shape;108;p17"/>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able of contents">
  <p:cSld name="CUSTOM_17">
    <p:bg>
      <p:bgPr>
        <a:blipFill>
          <a:blip r:embed="rId2">
            <a:alphaModFix/>
          </a:blip>
          <a:stretch>
            <a:fillRect/>
          </a:stretch>
        </a:blipFill>
        <a:effectLst/>
      </p:bgPr>
    </p:bg>
    <p:spTree>
      <p:nvGrpSpPr>
        <p:cNvPr id="1" name="Shape 109"/>
        <p:cNvGrpSpPr/>
        <p:nvPr/>
      </p:nvGrpSpPr>
      <p:grpSpPr>
        <a:xfrm>
          <a:off x="0" y="0"/>
          <a:ext cx="0" cy="0"/>
          <a:chOff x="0" y="0"/>
          <a:chExt cx="0" cy="0"/>
        </a:xfrm>
      </p:grpSpPr>
      <p:sp>
        <p:nvSpPr>
          <p:cNvPr id="110" name="Google Shape;110;p18"/>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11" name="Google Shape;111;p18"/>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12" name="Google Shape;112;p18"/>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113" name="Google Shape;113;p18"/>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14" name="Google Shape;114;p18"/>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15" name="Google Shape;115;p18"/>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16" name="Google Shape;116;p18"/>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18"/>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18" name="Google Shape;118;p18"/>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19" name="Google Shape;119;p18"/>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20" name="Google Shape;120;p18"/>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121" name="Google Shape;121;p18"/>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22" name="Google Shape;122;p18"/>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123" name="Google Shape;123;p18"/>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24" name="Google Shape;124;p18"/>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125" name="Google Shape;125;p18"/>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26" name="Google Shape;126;p18"/>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127" name="Google Shape;127;p18"/>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28" name="Google Shape;128;p18"/>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129"/>
        <p:cNvGrpSpPr/>
        <p:nvPr/>
      </p:nvGrpSpPr>
      <p:grpSpPr>
        <a:xfrm>
          <a:off x="0" y="0"/>
          <a:ext cx="0" cy="0"/>
          <a:chOff x="0" y="0"/>
          <a:chExt cx="0" cy="0"/>
        </a:xfrm>
      </p:grpSpPr>
      <p:sp>
        <p:nvSpPr>
          <p:cNvPr id="130" name="Google Shape;130;p19"/>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31" name="Google Shape;131;p19"/>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2" name="Google Shape;132;p19"/>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subtitle">
  <p:cSld name="CUSTOM_12">
    <p:bg>
      <p:bgPr>
        <a:blipFill>
          <a:blip r:embed="rId2">
            <a:alphaModFix/>
          </a:blip>
          <a:stretch>
            <a:fillRect/>
          </a:stretch>
        </a:blipFill>
        <a:effectLst/>
      </p:bgPr>
    </p:bg>
    <p:spTree>
      <p:nvGrpSpPr>
        <p:cNvPr id="1" name="Shape 133"/>
        <p:cNvGrpSpPr/>
        <p:nvPr/>
      </p:nvGrpSpPr>
      <p:grpSpPr>
        <a:xfrm>
          <a:off x="0" y="0"/>
          <a:ext cx="0" cy="0"/>
          <a:chOff x="0" y="0"/>
          <a:chExt cx="0" cy="0"/>
        </a:xfrm>
      </p:grpSpPr>
      <p:sp>
        <p:nvSpPr>
          <p:cNvPr id="134" name="Google Shape;134;p20"/>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135" name="Google Shape;135;p20"/>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136"/>
        <p:cNvGrpSpPr/>
        <p:nvPr/>
      </p:nvGrpSpPr>
      <p:grpSpPr>
        <a:xfrm>
          <a:off x="0" y="0"/>
          <a:ext cx="0" cy="0"/>
          <a:chOff x="0" y="0"/>
          <a:chExt cx="0" cy="0"/>
        </a:xfrm>
      </p:grpSpPr>
      <p:sp>
        <p:nvSpPr>
          <p:cNvPr id="137" name="Google Shape;137;p2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2">
  <p:cSld name="CUSTOM_21">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22"/>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140" name="Google Shape;140;p22"/>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1" name="Google Shape;141;p22"/>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ext + photo">
  <p:cSld name="CUSTOM_23">
    <p:bg>
      <p:bgPr>
        <a:blipFill>
          <a:blip r:embed="rId2">
            <a:alphaModFix/>
          </a:blip>
          <a:stretch>
            <a:fillRect/>
          </a:stretch>
        </a:blipFill>
        <a:effectLst/>
      </p:bgPr>
    </p:bg>
    <p:spTree>
      <p:nvGrpSpPr>
        <p:cNvPr id="1" name="Shape 142"/>
        <p:cNvGrpSpPr/>
        <p:nvPr/>
      </p:nvGrpSpPr>
      <p:grpSpPr>
        <a:xfrm>
          <a:off x="0" y="0"/>
          <a:ext cx="0" cy="0"/>
          <a:chOff x="0" y="0"/>
          <a:chExt cx="0" cy="0"/>
        </a:xfrm>
      </p:grpSpPr>
      <p:sp>
        <p:nvSpPr>
          <p:cNvPr id="143" name="Google Shape;143;p23"/>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rgbClr val="000000"/>
              </a:buClr>
              <a:buSzPts val="2000"/>
              <a:buNone/>
              <a:defRPr sz="2000">
                <a:solidFill>
                  <a:srgbClr val="000000"/>
                </a:solidFill>
              </a:defRPr>
            </a:lvl2pPr>
            <a:lvl3pPr lvl="2" algn="r" rtl="0">
              <a:spcBef>
                <a:spcPts val="0"/>
              </a:spcBef>
              <a:spcAft>
                <a:spcPts val="0"/>
              </a:spcAft>
              <a:buClr>
                <a:srgbClr val="000000"/>
              </a:buClr>
              <a:buSzPts val="2000"/>
              <a:buNone/>
              <a:defRPr sz="2000">
                <a:solidFill>
                  <a:srgbClr val="000000"/>
                </a:solidFill>
              </a:defRPr>
            </a:lvl3pPr>
            <a:lvl4pPr lvl="3" algn="r" rtl="0">
              <a:spcBef>
                <a:spcPts val="0"/>
              </a:spcBef>
              <a:spcAft>
                <a:spcPts val="0"/>
              </a:spcAft>
              <a:buClr>
                <a:srgbClr val="000000"/>
              </a:buClr>
              <a:buSzPts val="2000"/>
              <a:buNone/>
              <a:defRPr sz="2000">
                <a:solidFill>
                  <a:srgbClr val="000000"/>
                </a:solidFill>
              </a:defRPr>
            </a:lvl4pPr>
            <a:lvl5pPr lvl="4" algn="r" rtl="0">
              <a:spcBef>
                <a:spcPts val="0"/>
              </a:spcBef>
              <a:spcAft>
                <a:spcPts val="0"/>
              </a:spcAft>
              <a:buClr>
                <a:srgbClr val="000000"/>
              </a:buClr>
              <a:buSzPts val="2000"/>
              <a:buNone/>
              <a:defRPr sz="2000">
                <a:solidFill>
                  <a:srgbClr val="000000"/>
                </a:solidFill>
              </a:defRPr>
            </a:lvl5pPr>
            <a:lvl6pPr lvl="5" algn="r" rtl="0">
              <a:spcBef>
                <a:spcPts val="0"/>
              </a:spcBef>
              <a:spcAft>
                <a:spcPts val="0"/>
              </a:spcAft>
              <a:buClr>
                <a:srgbClr val="000000"/>
              </a:buClr>
              <a:buSzPts val="2000"/>
              <a:buNone/>
              <a:defRPr sz="2000">
                <a:solidFill>
                  <a:srgbClr val="000000"/>
                </a:solidFill>
              </a:defRPr>
            </a:lvl6pPr>
            <a:lvl7pPr lvl="6" algn="r" rtl="0">
              <a:spcBef>
                <a:spcPts val="0"/>
              </a:spcBef>
              <a:spcAft>
                <a:spcPts val="0"/>
              </a:spcAft>
              <a:buClr>
                <a:srgbClr val="000000"/>
              </a:buClr>
              <a:buSzPts val="2000"/>
              <a:buNone/>
              <a:defRPr sz="2000">
                <a:solidFill>
                  <a:srgbClr val="000000"/>
                </a:solidFill>
              </a:defRPr>
            </a:lvl7pPr>
            <a:lvl8pPr lvl="7" algn="r" rtl="0">
              <a:spcBef>
                <a:spcPts val="0"/>
              </a:spcBef>
              <a:spcAft>
                <a:spcPts val="0"/>
              </a:spcAft>
              <a:buClr>
                <a:srgbClr val="000000"/>
              </a:buClr>
              <a:buSzPts val="2000"/>
              <a:buNone/>
              <a:defRPr sz="2000">
                <a:solidFill>
                  <a:srgbClr val="000000"/>
                </a:solidFill>
              </a:defRPr>
            </a:lvl8pPr>
            <a:lvl9pPr lvl="8" algn="r" rtl="0">
              <a:spcBef>
                <a:spcPts val="0"/>
              </a:spcBef>
              <a:spcAft>
                <a:spcPts val="0"/>
              </a:spcAft>
              <a:buClr>
                <a:srgbClr val="000000"/>
              </a:buClr>
              <a:buSzPts val="2000"/>
              <a:buNone/>
              <a:defRPr sz="2000">
                <a:solidFill>
                  <a:srgbClr val="000000"/>
                </a:solidFill>
              </a:defRPr>
            </a:lvl9pPr>
          </a:lstStyle>
          <a:p>
            <a:endParaRPr/>
          </a:p>
        </p:txBody>
      </p:sp>
      <p:sp>
        <p:nvSpPr>
          <p:cNvPr id="144" name="Google Shape;144;p23"/>
          <p:cNvSpPr txBox="1">
            <a:spLocks noGrp="1"/>
          </p:cNvSpPr>
          <p:nvPr>
            <p:ph type="subTitle" idx="1"/>
          </p:nvPr>
        </p:nvSpPr>
        <p:spPr>
          <a:xfrm>
            <a:off x="1179233" y="3058425"/>
            <a:ext cx="30951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solidFill>
                  <a:srgbClr val="000000"/>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45" name="Google Shape;145;p23"/>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p:cSld name="CUSTOM_26">
    <p:bg>
      <p:bgPr>
        <a:blipFill>
          <a:blip r:embed="rId2">
            <a:alphaModFix/>
          </a:blip>
          <a:stretch>
            <a:fillRect/>
          </a:stretch>
        </a:blipFill>
        <a:effectLst/>
      </p:bgPr>
    </p:bg>
    <p:spTree>
      <p:nvGrpSpPr>
        <p:cNvPr id="1" name="Shape 146"/>
        <p:cNvGrpSpPr/>
        <p:nvPr/>
      </p:nvGrpSpPr>
      <p:grpSpPr>
        <a:xfrm>
          <a:off x="0" y="0"/>
          <a:ext cx="0" cy="0"/>
          <a:chOff x="0" y="0"/>
          <a:chExt cx="0" cy="0"/>
        </a:xfrm>
      </p:grpSpPr>
      <p:sp>
        <p:nvSpPr>
          <p:cNvPr id="147" name="Google Shape;147;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48" name="Google Shape;148;p24"/>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9" name="Google Shape;149;p24"/>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50" name="Google Shape;150;p24"/>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51" name="Google Shape;151;p24"/>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52" name="Google Shape;152;p24"/>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53" name="Google Shape;153;p24"/>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ree Columns">
  <p:cSld name="CUSTOM_24">
    <p:bg>
      <p:bgPr>
        <a:blipFill>
          <a:blip r:embed="rId2">
            <a:alphaModFix/>
          </a:blip>
          <a:stretch>
            <a:fillRect/>
          </a:stretch>
        </a:blipFill>
        <a:effectLst/>
      </p:bgPr>
    </p:bg>
    <p:spTree>
      <p:nvGrpSpPr>
        <p:cNvPr id="1" name="Shape 154"/>
        <p:cNvGrpSpPr/>
        <p:nvPr/>
      </p:nvGrpSpPr>
      <p:grpSpPr>
        <a:xfrm>
          <a:off x="0" y="0"/>
          <a:ext cx="0" cy="0"/>
          <a:chOff x="0" y="0"/>
          <a:chExt cx="0" cy="0"/>
        </a:xfrm>
      </p:grpSpPr>
      <p:sp>
        <p:nvSpPr>
          <p:cNvPr id="155" name="Google Shape;155;p2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56" name="Google Shape;156;p25"/>
          <p:cNvSpPr txBox="1">
            <a:spLocks noGrp="1"/>
          </p:cNvSpPr>
          <p:nvPr>
            <p:ph type="ctrTitle" idx="2"/>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157" name="Google Shape;157;p25"/>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58" name="Google Shape;158;p25"/>
          <p:cNvSpPr txBox="1">
            <a:spLocks noGrp="1"/>
          </p:cNvSpPr>
          <p:nvPr>
            <p:ph type="ctrTitle" idx="3"/>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159" name="Google Shape;159;p25"/>
          <p:cNvSpPr txBox="1">
            <a:spLocks noGrp="1"/>
          </p:cNvSpPr>
          <p:nvPr>
            <p:ph type="subTitle" idx="4"/>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60" name="Google Shape;160;p25"/>
          <p:cNvSpPr txBox="1">
            <a:spLocks noGrp="1"/>
          </p:cNvSpPr>
          <p:nvPr>
            <p:ph type="ctrTitle" idx="5"/>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161" name="Google Shape;161;p25"/>
          <p:cNvSpPr txBox="1">
            <a:spLocks noGrp="1"/>
          </p:cNvSpPr>
          <p:nvPr>
            <p:ph type="subTitle" idx="6"/>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3">
  <p:cSld name="CUSTOM_22">
    <p:bg>
      <p:bgPr>
        <a:blipFill>
          <a:blip r:embed="rId2">
            <a:alphaModFix/>
          </a:blip>
          <a:stretch>
            <a:fillRect/>
          </a:stretch>
        </a:blipFill>
        <a:effectLst/>
      </p:bgPr>
    </p:bg>
    <p:spTree>
      <p:nvGrpSpPr>
        <p:cNvPr id="1" name="Shape 162"/>
        <p:cNvGrpSpPr/>
        <p:nvPr/>
      </p:nvGrpSpPr>
      <p:grpSpPr>
        <a:xfrm>
          <a:off x="0" y="0"/>
          <a:ext cx="0" cy="0"/>
          <a:chOff x="0" y="0"/>
          <a:chExt cx="0" cy="0"/>
        </a:xfrm>
      </p:grpSpPr>
      <p:sp>
        <p:nvSpPr>
          <p:cNvPr id="163" name="Google Shape;163;p26"/>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164" name="Google Shape;164;p26"/>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65" name="Google Shape;165;p26"/>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ix Columns">
  <p:cSld name="CUSTOM_25">
    <p:bg>
      <p:bgPr>
        <a:blipFill>
          <a:blip r:embed="rId2">
            <a:alphaModFix/>
          </a:blip>
          <a:stretch>
            <a:fillRect/>
          </a:stretch>
        </a:blipFill>
        <a:effectLst/>
      </p:bgPr>
    </p:bg>
    <p:spTree>
      <p:nvGrpSpPr>
        <p:cNvPr id="1" name="Shape 166"/>
        <p:cNvGrpSpPr/>
        <p:nvPr/>
      </p:nvGrpSpPr>
      <p:grpSpPr>
        <a:xfrm>
          <a:off x="0" y="0"/>
          <a:ext cx="0" cy="0"/>
          <a:chOff x="0" y="0"/>
          <a:chExt cx="0" cy="0"/>
        </a:xfrm>
      </p:grpSpPr>
      <p:sp>
        <p:nvSpPr>
          <p:cNvPr id="167" name="Google Shape;167;p2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68" name="Google Shape;168;p27"/>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69" name="Google Shape;169;p27"/>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70" name="Google Shape;170;p27"/>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71" name="Google Shape;171;p27"/>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72" name="Google Shape;172;p27"/>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73" name="Google Shape;173;p27"/>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74" name="Google Shape;174;p27"/>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75" name="Google Shape;175;p27"/>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76" name="Google Shape;176;p27"/>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77" name="Google Shape;177;p27"/>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78" name="Google Shape;178;p27"/>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79" name="Google Shape;179;p27"/>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lumns">
  <p:cSld name="CUSTOM_25_1">
    <p:bg>
      <p:bgPr>
        <a:blipFill>
          <a:blip r:embed="rId2">
            <a:alphaModFix/>
          </a:blip>
          <a:stretch>
            <a:fillRect/>
          </a:stretch>
        </a:blipFill>
        <a:effectLst/>
      </p:bgPr>
    </p:bg>
    <p:spTree>
      <p:nvGrpSpPr>
        <p:cNvPr id="1" name="Shape 180"/>
        <p:cNvGrpSpPr/>
        <p:nvPr/>
      </p:nvGrpSpPr>
      <p:grpSpPr>
        <a:xfrm>
          <a:off x="0" y="0"/>
          <a:ext cx="0" cy="0"/>
          <a:chOff x="0" y="0"/>
          <a:chExt cx="0" cy="0"/>
        </a:xfrm>
      </p:grpSpPr>
      <p:sp>
        <p:nvSpPr>
          <p:cNvPr id="181" name="Google Shape;181;p2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82" name="Google Shape;182;p28"/>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83" name="Google Shape;183;p28"/>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84" name="Google Shape;184;p28"/>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85" name="Google Shape;185;p28"/>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Design 2">
  <p:cSld name="CUSTOM_15_1">
    <p:bg>
      <p:bgPr>
        <a:blipFill>
          <a:blip r:embed="rId2">
            <a:alphaModFix/>
          </a:blip>
          <a:stretch>
            <a:fillRect/>
          </a:stretch>
        </a:blipFill>
        <a:effectLst/>
      </p:bgPr>
    </p:bg>
    <p:spTree>
      <p:nvGrpSpPr>
        <p:cNvPr id="1" name="Shape 186"/>
        <p:cNvGrpSpPr/>
        <p:nvPr/>
      </p:nvGrpSpPr>
      <p:grpSpPr>
        <a:xfrm>
          <a:off x="0" y="0"/>
          <a:ext cx="0" cy="0"/>
          <a:chOff x="0" y="0"/>
          <a:chExt cx="0" cy="0"/>
        </a:xfrm>
      </p:grpSpPr>
      <p:sp>
        <p:nvSpPr>
          <p:cNvPr id="187" name="Google Shape;187;p2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4">
  <p:cSld name="CUSTOM_27">
    <p:bg>
      <p:bgPr>
        <a:blipFill>
          <a:blip r:embed="rId2">
            <a:alphaModFix/>
          </a:blip>
          <a:stretch>
            <a:fillRect/>
          </a:stretch>
        </a:blipFill>
        <a:effectLst/>
      </p:bgPr>
    </p:bg>
    <p:spTree>
      <p:nvGrpSpPr>
        <p:cNvPr id="1" name="Shape 188"/>
        <p:cNvGrpSpPr/>
        <p:nvPr/>
      </p:nvGrpSpPr>
      <p:grpSpPr>
        <a:xfrm>
          <a:off x="0" y="0"/>
          <a:ext cx="0" cy="0"/>
          <a:chOff x="0" y="0"/>
          <a:chExt cx="0" cy="0"/>
        </a:xfrm>
      </p:grpSpPr>
      <p:sp>
        <p:nvSpPr>
          <p:cNvPr id="189" name="Google Shape;189;p30"/>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90" name="Google Shape;190;p30"/>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91" name="Google Shape;191;p30"/>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Four Columns">
  <p:cSld name="CUSTOM_28">
    <p:bg>
      <p:bgPr>
        <a:blipFill>
          <a:blip r:embed="rId2">
            <a:alphaModFix/>
          </a:blip>
          <a:stretch>
            <a:fillRect/>
          </a:stretch>
        </a:blipFill>
        <a:effectLst/>
      </p:bgPr>
    </p:bg>
    <p:spTree>
      <p:nvGrpSpPr>
        <p:cNvPr id="1" name="Shape 192"/>
        <p:cNvGrpSpPr/>
        <p:nvPr/>
      </p:nvGrpSpPr>
      <p:grpSpPr>
        <a:xfrm>
          <a:off x="0" y="0"/>
          <a:ext cx="0" cy="0"/>
          <a:chOff x="0" y="0"/>
          <a:chExt cx="0" cy="0"/>
        </a:xfrm>
      </p:grpSpPr>
      <p:sp>
        <p:nvSpPr>
          <p:cNvPr id="193" name="Google Shape;193;p3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94" name="Google Shape;194;p31"/>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95" name="Google Shape;195;p31"/>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96" name="Google Shape;196;p31"/>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97" name="Google Shape;197;p31"/>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98" name="Google Shape;198;p31"/>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99" name="Google Shape;199;p31"/>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200" name="Google Shape;200;p31"/>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201" name="Google Shape;201;p31"/>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g title">
  <p:cSld name="CUSTOM_29">
    <p:spTree>
      <p:nvGrpSpPr>
        <p:cNvPr id="1" name="Shape 202"/>
        <p:cNvGrpSpPr/>
        <p:nvPr/>
      </p:nvGrpSpPr>
      <p:grpSpPr>
        <a:xfrm>
          <a:off x="0" y="0"/>
          <a:ext cx="0" cy="0"/>
          <a:chOff x="0" y="0"/>
          <a:chExt cx="0" cy="0"/>
        </a:xfrm>
      </p:grpSpPr>
      <p:sp>
        <p:nvSpPr>
          <p:cNvPr id="203" name="Google Shape;203;p32"/>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5">
  <p:cSld name="CUSTOM_30">
    <p:bg>
      <p:bgPr>
        <a:blipFill>
          <a:blip r:embed="rId2">
            <a:alphaModFix/>
          </a:blip>
          <a:stretch>
            <a:fillRect/>
          </a:stretch>
        </a:blipFill>
        <a:effectLst/>
      </p:bgPr>
    </p:bg>
    <p:spTree>
      <p:nvGrpSpPr>
        <p:cNvPr id="1" name="Shape 204"/>
        <p:cNvGrpSpPr/>
        <p:nvPr/>
      </p:nvGrpSpPr>
      <p:grpSpPr>
        <a:xfrm>
          <a:off x="0" y="0"/>
          <a:ext cx="0" cy="0"/>
          <a:chOff x="0" y="0"/>
          <a:chExt cx="0" cy="0"/>
        </a:xfrm>
      </p:grpSpPr>
      <p:sp>
        <p:nvSpPr>
          <p:cNvPr id="205" name="Google Shape;205;p33"/>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206" name="Google Shape;206;p33"/>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07" name="Google Shape;207;p33"/>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Design 3">
  <p:cSld name="CUSTOM_15_1_1">
    <p:bg>
      <p:bgPr>
        <a:blipFill>
          <a:blip r:embed="rId2">
            <a:alphaModFix/>
          </a:blip>
          <a:stretch>
            <a:fillRect/>
          </a:stretch>
        </a:blipFill>
        <a:effectLst/>
      </p:bgPr>
    </p:bg>
    <p:spTree>
      <p:nvGrpSpPr>
        <p:cNvPr id="1" name="Shape 208"/>
        <p:cNvGrpSpPr/>
        <p:nvPr/>
      </p:nvGrpSpPr>
      <p:grpSpPr>
        <a:xfrm>
          <a:off x="0" y="0"/>
          <a:ext cx="0" cy="0"/>
          <a:chOff x="0" y="0"/>
          <a:chExt cx="0" cy="0"/>
        </a:xfrm>
      </p:grpSpPr>
      <p:sp>
        <p:nvSpPr>
          <p:cNvPr id="209" name="Google Shape;209;p3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Design 4">
  <p:cSld name="CUSTOM_15_1_1_1">
    <p:bg>
      <p:bgPr>
        <a:blipFill>
          <a:blip r:embed="rId2">
            <a:alphaModFix/>
          </a:blip>
          <a:stretch>
            <a:fillRect/>
          </a:stretch>
        </a:blipFill>
        <a:effectLst/>
      </p:bgPr>
    </p:bg>
    <p:spTree>
      <p:nvGrpSpPr>
        <p:cNvPr id="1" name="Shape 210"/>
        <p:cNvGrpSpPr/>
        <p:nvPr/>
      </p:nvGrpSpPr>
      <p:grpSpPr>
        <a:xfrm>
          <a:off x="0" y="0"/>
          <a:ext cx="0" cy="0"/>
          <a:chOff x="0" y="0"/>
          <a:chExt cx="0" cy="0"/>
        </a:xfrm>
      </p:grpSpPr>
      <p:sp>
        <p:nvSpPr>
          <p:cNvPr id="211" name="Google Shape;211;p3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6">
  <p:cSld name="CUSTOM_31">
    <p:bg>
      <p:bgPr>
        <a:blipFill>
          <a:blip r:embed="rId2">
            <a:alphaModFix/>
          </a:blip>
          <a:stretch>
            <a:fillRect/>
          </a:stretch>
        </a:blipFill>
        <a:effectLst/>
      </p:bgPr>
    </p:bg>
    <p:spTree>
      <p:nvGrpSpPr>
        <p:cNvPr id="1" name="Shape 212"/>
        <p:cNvGrpSpPr/>
        <p:nvPr/>
      </p:nvGrpSpPr>
      <p:grpSpPr>
        <a:xfrm>
          <a:off x="0" y="0"/>
          <a:ext cx="0" cy="0"/>
          <a:chOff x="0" y="0"/>
          <a:chExt cx="0" cy="0"/>
        </a:xfrm>
      </p:grpSpPr>
      <p:sp>
        <p:nvSpPr>
          <p:cNvPr id="213" name="Google Shape;213;p36"/>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214" name="Google Shape;214;p36"/>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15" name="Google Shape;215;p36"/>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 Design 5">
  <p:cSld name="CUSTOM_15_1_1_1_1">
    <p:bg>
      <p:bgPr>
        <a:blipFill>
          <a:blip r:embed="rId2">
            <a:alphaModFix/>
          </a:blip>
          <a:stretch>
            <a:fillRect/>
          </a:stretch>
        </a:blipFill>
        <a:effectLst/>
      </p:bgPr>
    </p:bg>
    <p:spTree>
      <p:nvGrpSpPr>
        <p:cNvPr id="1" name="Shape 216"/>
        <p:cNvGrpSpPr/>
        <p:nvPr/>
      </p:nvGrpSpPr>
      <p:grpSpPr>
        <a:xfrm>
          <a:off x="0" y="0"/>
          <a:ext cx="0" cy="0"/>
          <a:chOff x="0" y="0"/>
          <a:chExt cx="0" cy="0"/>
        </a:xfrm>
      </p:grpSpPr>
      <p:sp>
        <p:nvSpPr>
          <p:cNvPr id="217" name="Google Shape;217;p3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hanks">
  <p:cSld name="CUSTOM_32">
    <p:bg>
      <p:bgPr>
        <a:blipFill>
          <a:blip r:embed="rId2">
            <a:alphaModFix/>
          </a:blip>
          <a:stretch>
            <a:fillRect/>
          </a:stretch>
        </a:blipFill>
        <a:effectLst/>
      </p:bgPr>
    </p:bg>
    <p:spTree>
      <p:nvGrpSpPr>
        <p:cNvPr id="1" name="Shape 218"/>
        <p:cNvGrpSpPr/>
        <p:nvPr/>
      </p:nvGrpSpPr>
      <p:grpSpPr>
        <a:xfrm>
          <a:off x="0" y="0"/>
          <a:ext cx="0" cy="0"/>
          <a:chOff x="0" y="0"/>
          <a:chExt cx="0" cy="0"/>
        </a:xfrm>
      </p:grpSpPr>
      <p:sp>
        <p:nvSpPr>
          <p:cNvPr id="219" name="Google Shape;219;p38"/>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220" name="Google Shape;220;p38"/>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1" name="Google Shape;221;p38"/>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lang="en" sz="1000" b="1">
                <a:solidFill>
                  <a:schemeClr val="dk1"/>
                </a:solidFill>
                <a:uFill>
                  <a:noFill/>
                </a:uFill>
                <a:latin typeface="Roboto Condensed"/>
                <a:ea typeface="Roboto Condensed"/>
                <a:cs typeface="Roboto Condensed"/>
                <a:sym typeface="Roboto Condensed"/>
                <a:hlinkClick r:id="rId3"/>
              </a:rPr>
              <a:t>Slidesgo</a:t>
            </a:r>
            <a:r>
              <a:rPr lang="en" sz="1000">
                <a:solidFill>
                  <a:schemeClr val="dk1"/>
                </a:solidFill>
                <a:latin typeface="Roboto Condensed Light"/>
                <a:ea typeface="Roboto Condensed Light"/>
                <a:cs typeface="Roboto Condensed Light"/>
                <a:sym typeface="Roboto Condensed Light"/>
              </a:rPr>
              <a:t>, including icons by </a:t>
            </a:r>
            <a:r>
              <a:rPr lang="en" sz="1000" b="1">
                <a:solidFill>
                  <a:schemeClr val="dk1"/>
                </a:solidFill>
                <a:uFill>
                  <a:noFill/>
                </a:uFill>
                <a:latin typeface="Roboto Condensed"/>
                <a:ea typeface="Roboto Condensed"/>
                <a:cs typeface="Roboto Condensed"/>
                <a:sym typeface="Roboto Condensed"/>
                <a:hlinkClick r:id="rId4"/>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lang="en" sz="1000" b="1">
                <a:solidFill>
                  <a:schemeClr val="dk1"/>
                </a:solidFill>
                <a:uFill>
                  <a:noFill/>
                </a:uFill>
                <a:latin typeface="Roboto Condensed"/>
                <a:ea typeface="Roboto Condensed"/>
                <a:cs typeface="Roboto Condensed"/>
                <a:sym typeface="Roboto Condensed"/>
                <a:hlinkClick r:id="rId5"/>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dk1"/>
                </a:solidFill>
                <a:latin typeface="Roboto Condensed"/>
                <a:ea typeface="Roboto Condensed"/>
                <a:cs typeface="Roboto Condensed"/>
                <a:sym typeface="Roboto Condensed"/>
              </a:rPr>
              <a:t>Please keep this slide for attribution.</a:t>
            </a:r>
            <a:endParaRPr sz="900" b="1">
              <a:solidFill>
                <a:schemeClr val="dk1"/>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alphaModFix/>
          </a:blip>
          <a:stretch>
            <a:fillRect/>
          </a:stretch>
        </a:blipFill>
        <a:effectLst/>
      </p:bgPr>
    </p:bg>
    <p:spTree>
      <p:nvGrpSpPr>
        <p:cNvPr id="1" name="Shape 222"/>
        <p:cNvGrpSpPr/>
        <p:nvPr/>
      </p:nvGrpSpPr>
      <p:grpSpPr>
        <a:xfrm>
          <a:off x="0" y="0"/>
          <a:ext cx="0" cy="0"/>
          <a:chOff x="0" y="0"/>
          <a:chExt cx="0" cy="0"/>
        </a:xfrm>
      </p:grpSpPr>
      <p:sp>
        <p:nvSpPr>
          <p:cNvPr id="223" name="Google Shape;223;p39"/>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224" name="Google Shape;224;p3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22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theme" Target="../theme/theme2.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mc:AlternateContent xmlns:mc="http://schemas.openxmlformats.org/markup-compatibility/2006" xmlns:p14="http://schemas.microsoft.com/office/powerpoint/2010/main">
    <mc:Choice Requires="p14">
      <p:transition spd="slow">
        <p:push dir="r"/>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03"/>
        <p:cNvGrpSpPr/>
        <p:nvPr/>
      </p:nvGrpSpPr>
      <p:grpSpPr>
        <a:xfrm>
          <a:off x="0" y="0"/>
          <a:ext cx="0" cy="0"/>
          <a:chOff x="0" y="0"/>
          <a:chExt cx="0" cy="0"/>
        </a:xfrm>
      </p:grpSpPr>
      <p:sp>
        <p:nvSpPr>
          <p:cNvPr id="104" name="Google Shape;104;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105" name="Google Shape;105;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Lst>
  <mc:AlternateContent xmlns:mc="http://schemas.openxmlformats.org/markup-compatibility/2006" xmlns:p14="http://schemas.microsoft.com/office/powerpoint/2010/main">
    <mc:Choice Requires="p14">
      <p:transition spd="slow">
        <p:push dir="r"/>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1"/>
          <p:cNvSpPr txBox="1">
            <a:spLocks noGrp="1"/>
          </p:cNvSpPr>
          <p:nvPr>
            <p:ph type="subTitle" idx="1"/>
          </p:nvPr>
        </p:nvSpPr>
        <p:spPr>
          <a:xfrm>
            <a:off x="3032449" y="3176000"/>
            <a:ext cx="6046626" cy="171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endParaRPr sz="1800" dirty="0"/>
          </a:p>
          <a:p>
            <a:pPr marL="0" lvl="0" indent="0" algn="r" rtl="0">
              <a:spcBef>
                <a:spcPts val="0"/>
              </a:spcBef>
              <a:spcAft>
                <a:spcPts val="0"/>
              </a:spcAft>
              <a:buNone/>
            </a:pPr>
            <a:r>
              <a:rPr lang="en" sz="1800" dirty="0"/>
              <a:t>Annas Nuril Iman			05111740000042</a:t>
            </a:r>
            <a:endParaRPr sz="1800" dirty="0"/>
          </a:p>
          <a:p>
            <a:pPr marL="0" lvl="0" indent="0" algn="r" rtl="0">
              <a:spcBef>
                <a:spcPts val="0"/>
              </a:spcBef>
              <a:spcAft>
                <a:spcPts val="0"/>
              </a:spcAft>
              <a:buNone/>
            </a:pPr>
            <a:r>
              <a:rPr lang="en" sz="1800" dirty="0"/>
              <a:t>Celia Chintara Yuwine		05111740000058</a:t>
            </a:r>
            <a:endParaRPr sz="1800" dirty="0"/>
          </a:p>
          <a:p>
            <a:pPr marL="0" lvl="0" indent="0" algn="r" rtl="0">
              <a:spcBef>
                <a:spcPts val="0"/>
              </a:spcBef>
              <a:spcAft>
                <a:spcPts val="0"/>
              </a:spcAft>
              <a:buNone/>
            </a:pPr>
            <a:r>
              <a:rPr lang="en" sz="1800" dirty="0"/>
              <a:t>Bryan Khufa Rahmada		05111740000071</a:t>
            </a:r>
            <a:endParaRPr sz="1800" dirty="0"/>
          </a:p>
          <a:p>
            <a:pPr marL="0" lvl="0" indent="0" algn="r" rtl="0">
              <a:spcBef>
                <a:spcPts val="0"/>
              </a:spcBef>
              <a:spcAft>
                <a:spcPts val="0"/>
              </a:spcAft>
              <a:buNone/>
            </a:pPr>
            <a:r>
              <a:rPr lang="en" sz="1800" dirty="0"/>
              <a:t>Bima Satria Ramadhan		05111740000081</a:t>
            </a:r>
            <a:endParaRPr sz="1800" dirty="0"/>
          </a:p>
          <a:p>
            <a:pPr marL="0" lvl="0" indent="0" algn="r" rtl="0">
              <a:spcBef>
                <a:spcPts val="0"/>
              </a:spcBef>
              <a:spcAft>
                <a:spcPts val="0"/>
              </a:spcAft>
              <a:buNone/>
            </a:pPr>
            <a:r>
              <a:rPr lang="en" sz="1800" dirty="0"/>
              <a:t>Ayu Mutiara Sari			05111740000149</a:t>
            </a:r>
            <a:endParaRPr sz="1800" dirty="0"/>
          </a:p>
        </p:txBody>
      </p:sp>
      <p:sp>
        <p:nvSpPr>
          <p:cNvPr id="231" name="Google Shape;231;p41"/>
          <p:cNvSpPr txBox="1">
            <a:spLocks noGrp="1"/>
          </p:cNvSpPr>
          <p:nvPr>
            <p:ph type="ctrTitle"/>
          </p:nvPr>
        </p:nvSpPr>
        <p:spPr>
          <a:xfrm>
            <a:off x="2257206" y="1393699"/>
            <a:ext cx="6886800" cy="1782300"/>
          </a:xfrm>
          <a:prstGeom prst="rect">
            <a:avLst/>
          </a:prstGeom>
        </p:spPr>
        <p:txBody>
          <a:bodyPr spcFirstLastPara="1" wrap="square" lIns="91425" tIns="91425" rIns="91425" bIns="91425" anchor="b" anchorCtr="0">
            <a:noAutofit/>
          </a:bodyPr>
          <a:lstStyle/>
          <a:p>
            <a:pPr marL="0" lvl="0" indent="0" algn="r" rtl="0">
              <a:lnSpc>
                <a:spcPct val="115000"/>
              </a:lnSpc>
              <a:spcBef>
                <a:spcPts val="400"/>
              </a:spcBef>
              <a:spcAft>
                <a:spcPts val="600"/>
              </a:spcAft>
              <a:buNone/>
            </a:pPr>
            <a:r>
              <a:rPr lang="en" sz="3300" dirty="0">
                <a:solidFill>
                  <a:srgbClr val="3D3D3D"/>
                </a:solidFill>
                <a:latin typeface="Raleway"/>
                <a:ea typeface="Raleway"/>
                <a:cs typeface="Raleway"/>
                <a:sym typeface="Raleway"/>
              </a:rPr>
              <a:t>Komponen Dasar Pembuatan Pemandangan 3-Dimensi</a:t>
            </a:r>
            <a:endParaRPr dirty="0">
              <a:solidFill>
                <a:srgbClr val="434343"/>
              </a:solidFill>
            </a:endParaRPr>
          </a:p>
        </p:txBody>
      </p:sp>
      <p:cxnSp>
        <p:nvCxnSpPr>
          <p:cNvPr id="232" name="Google Shape;232;p41"/>
          <p:cNvCxnSpPr/>
          <p:nvPr/>
        </p:nvCxnSpPr>
        <p:spPr>
          <a:xfrm>
            <a:off x="7145675" y="3176000"/>
            <a:ext cx="2086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50"/>
          <p:cNvSpPr txBox="1">
            <a:spLocks noGrp="1"/>
          </p:cNvSpPr>
          <p:nvPr>
            <p:ph type="ctrTitle"/>
          </p:nvPr>
        </p:nvSpPr>
        <p:spPr>
          <a:xfrm flipH="1">
            <a:off x="1954875" y="3016675"/>
            <a:ext cx="59886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Basic Components That Make Up a Three.js Scene</a:t>
            </a:r>
            <a:endParaRPr/>
          </a:p>
        </p:txBody>
      </p:sp>
      <p:sp>
        <p:nvSpPr>
          <p:cNvPr id="289" name="Google Shape;289;p50"/>
          <p:cNvSpPr txBox="1">
            <a:spLocks noGrp="1"/>
          </p:cNvSpPr>
          <p:nvPr>
            <p:ph type="title" idx="2"/>
          </p:nvPr>
        </p:nvSpPr>
        <p:spPr>
          <a:xfrm flipH="1">
            <a:off x="1383076" y="2323850"/>
            <a:ext cx="65604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Chapter -2</a:t>
            </a:r>
            <a:endParaRPr/>
          </a:p>
        </p:txBody>
      </p:sp>
      <p:cxnSp>
        <p:nvCxnSpPr>
          <p:cNvPr id="290" name="Google Shape;290;p50"/>
          <p:cNvCxnSpPr/>
          <p:nvPr/>
        </p:nvCxnSpPr>
        <p:spPr>
          <a:xfrm>
            <a:off x="7578325" y="4028400"/>
            <a:ext cx="15657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51"/>
          <p:cNvSpPr txBox="1">
            <a:spLocks noGrp="1"/>
          </p:cNvSpPr>
          <p:nvPr>
            <p:ph type="body" idx="4294967295"/>
          </p:nvPr>
        </p:nvSpPr>
        <p:spPr>
          <a:xfrm>
            <a:off x="870650" y="1296600"/>
            <a:ext cx="7860600" cy="36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000000"/>
                </a:solidFill>
                <a:latin typeface="Lato"/>
                <a:ea typeface="Lato"/>
                <a:cs typeface="Lato"/>
                <a:sym typeface="Lato"/>
              </a:rPr>
              <a:t>Functions yang dimiliki oleh scene :</a:t>
            </a:r>
            <a:endParaRPr sz="1400">
              <a:solidFill>
                <a:srgbClr val="000000"/>
              </a:solidFill>
              <a:latin typeface="Lato"/>
              <a:ea typeface="Lato"/>
              <a:cs typeface="Lato"/>
              <a:sym typeface="Lato"/>
            </a:endParaRPr>
          </a:p>
          <a:p>
            <a:pPr marL="457200" lvl="0" indent="-317500" algn="l" rtl="0">
              <a:spcBef>
                <a:spcPts val="1600"/>
              </a:spcBef>
              <a:spcAft>
                <a:spcPts val="0"/>
              </a:spcAft>
              <a:buClr>
                <a:srgbClr val="000000"/>
              </a:buClr>
              <a:buSzPts val="1400"/>
              <a:buFont typeface="Lato"/>
              <a:buChar char="●"/>
            </a:pPr>
            <a:r>
              <a:rPr lang="en" sz="1400">
                <a:solidFill>
                  <a:srgbClr val="000000"/>
                </a:solidFill>
                <a:latin typeface="Lato"/>
                <a:ea typeface="Lato"/>
                <a:cs typeface="Lato"/>
                <a:sym typeface="Lato"/>
              </a:rPr>
              <a:t>THREE.Scene.Add : untuk menambahkan object ke dalam scene</a:t>
            </a:r>
            <a:endParaRPr sz="1400">
              <a:solidFill>
                <a:srgbClr val="000000"/>
              </a:solidFill>
              <a:latin typeface="Lato"/>
              <a:ea typeface="Lato"/>
              <a:cs typeface="Lato"/>
              <a:sym typeface="Lato"/>
            </a:endParaRPr>
          </a:p>
          <a:p>
            <a:pPr marL="457200" lvl="0" indent="-317500" algn="l" rtl="0">
              <a:spcBef>
                <a:spcPts val="0"/>
              </a:spcBef>
              <a:spcAft>
                <a:spcPts val="0"/>
              </a:spcAft>
              <a:buClr>
                <a:srgbClr val="000000"/>
              </a:buClr>
              <a:buSzPts val="1400"/>
              <a:buFont typeface="Lato"/>
              <a:buChar char="●"/>
            </a:pPr>
            <a:r>
              <a:rPr lang="en" sz="1400">
                <a:solidFill>
                  <a:srgbClr val="000000"/>
                </a:solidFill>
                <a:latin typeface="Lato"/>
                <a:ea typeface="Lato"/>
                <a:cs typeface="Lato"/>
                <a:sym typeface="Lato"/>
              </a:rPr>
              <a:t>THREE.Scene.Remove : untuk menghapus object yang ada di dalam scene</a:t>
            </a:r>
            <a:endParaRPr sz="1400">
              <a:solidFill>
                <a:srgbClr val="000000"/>
              </a:solidFill>
              <a:latin typeface="Lato"/>
              <a:ea typeface="Lato"/>
              <a:cs typeface="Lato"/>
              <a:sym typeface="Lato"/>
            </a:endParaRPr>
          </a:p>
          <a:p>
            <a:pPr marL="457200" lvl="0" indent="-317500" algn="l" rtl="0">
              <a:spcBef>
                <a:spcPts val="0"/>
              </a:spcBef>
              <a:spcAft>
                <a:spcPts val="0"/>
              </a:spcAft>
              <a:buClr>
                <a:srgbClr val="000000"/>
              </a:buClr>
              <a:buSzPts val="1400"/>
              <a:buFont typeface="Lato"/>
              <a:buChar char="●"/>
            </a:pPr>
            <a:r>
              <a:rPr lang="en" sz="1400">
                <a:solidFill>
                  <a:srgbClr val="000000"/>
                </a:solidFill>
                <a:latin typeface="Lato"/>
                <a:ea typeface="Lato"/>
                <a:cs typeface="Lato"/>
                <a:sym typeface="Lato"/>
              </a:rPr>
              <a:t>THREE.Scene.children : untuk mendapatkan list dari semua children yang ada pada scene</a:t>
            </a:r>
            <a:endParaRPr sz="1400">
              <a:solidFill>
                <a:srgbClr val="000000"/>
              </a:solidFill>
              <a:latin typeface="Lato"/>
              <a:ea typeface="Lato"/>
              <a:cs typeface="Lato"/>
              <a:sym typeface="Lato"/>
            </a:endParaRPr>
          </a:p>
          <a:p>
            <a:pPr marL="457200" lvl="0" indent="-317500" algn="l" rtl="0">
              <a:spcBef>
                <a:spcPts val="0"/>
              </a:spcBef>
              <a:spcAft>
                <a:spcPts val="0"/>
              </a:spcAft>
              <a:buClr>
                <a:srgbClr val="000000"/>
              </a:buClr>
              <a:buSzPts val="1400"/>
              <a:buFont typeface="Lato"/>
              <a:buChar char="●"/>
            </a:pPr>
            <a:r>
              <a:rPr lang="en" sz="1400">
                <a:solidFill>
                  <a:srgbClr val="000000"/>
                </a:solidFill>
                <a:latin typeface="Lato"/>
                <a:ea typeface="Lato"/>
                <a:cs typeface="Lato"/>
                <a:sym typeface="Lato"/>
              </a:rPr>
              <a:t>THREE.Scene.getObjectByName : untuk mendapatkan object yang spesifik berdasarkan nama dari scene</a:t>
            </a:r>
            <a:endParaRPr sz="1400">
              <a:solidFill>
                <a:srgbClr val="000000"/>
              </a:solidFill>
              <a:latin typeface="Lato"/>
              <a:ea typeface="Lato"/>
              <a:cs typeface="Lato"/>
              <a:sym typeface="Lato"/>
            </a:endParaRPr>
          </a:p>
          <a:p>
            <a:pPr marL="457200" lvl="0" indent="-317500" algn="l" rtl="0">
              <a:spcBef>
                <a:spcPts val="0"/>
              </a:spcBef>
              <a:spcAft>
                <a:spcPts val="0"/>
              </a:spcAft>
              <a:buClr>
                <a:srgbClr val="000000"/>
              </a:buClr>
              <a:buSzPts val="1400"/>
              <a:buFont typeface="Lato"/>
              <a:buChar char="●"/>
            </a:pPr>
            <a:r>
              <a:rPr lang="en" sz="1400">
                <a:solidFill>
                  <a:srgbClr val="000000"/>
                </a:solidFill>
                <a:latin typeface="Lato"/>
                <a:ea typeface="Lato"/>
                <a:cs typeface="Lato"/>
                <a:sym typeface="Lato"/>
              </a:rPr>
              <a:t>THREE.Scene.Traverse : digunakan untuk menerapkan suatu function ke semua children dari suatu object</a:t>
            </a:r>
            <a:endParaRPr sz="1400">
              <a:solidFill>
                <a:srgbClr val="000000"/>
              </a:solidFill>
              <a:latin typeface="Lato"/>
              <a:ea typeface="Lato"/>
              <a:cs typeface="Lato"/>
              <a:sym typeface="Lato"/>
            </a:endParaRPr>
          </a:p>
          <a:p>
            <a:pPr marL="0" lvl="0" indent="0" algn="l" rtl="0">
              <a:spcBef>
                <a:spcPts val="1600"/>
              </a:spcBef>
              <a:spcAft>
                <a:spcPts val="1600"/>
              </a:spcAft>
              <a:buNone/>
            </a:pPr>
            <a:r>
              <a:rPr lang="en" sz="1400">
                <a:solidFill>
                  <a:srgbClr val="000000"/>
                </a:solidFill>
                <a:latin typeface="Lato"/>
                <a:ea typeface="Lato"/>
                <a:cs typeface="Lato"/>
                <a:sym typeface="Lato"/>
              </a:rPr>
              <a:t>Note : object dalam sebuah scene, dapat memiliki children berupa object pula.</a:t>
            </a:r>
            <a:endParaRPr sz="1400">
              <a:solidFill>
                <a:srgbClr val="000000"/>
              </a:solidFill>
            </a:endParaRPr>
          </a:p>
        </p:txBody>
      </p:sp>
      <p:sp>
        <p:nvSpPr>
          <p:cNvPr id="296" name="Google Shape;296;p51"/>
          <p:cNvSpPr txBox="1">
            <a:spLocks noGrp="1"/>
          </p:cNvSpPr>
          <p:nvPr>
            <p:ph type="ctrTitle" idx="2"/>
          </p:nvPr>
        </p:nvSpPr>
        <p:spPr>
          <a:xfrm>
            <a:off x="870650" y="644175"/>
            <a:ext cx="6663300" cy="65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solidFill>
                  <a:srgbClr val="1A1A1A"/>
                </a:solidFill>
                <a:latin typeface="Raleway"/>
                <a:ea typeface="Raleway"/>
                <a:cs typeface="Raleway"/>
                <a:sym typeface="Raleway"/>
              </a:rPr>
              <a:t>Creating a scene</a:t>
            </a:r>
            <a:endParaRPr sz="2600">
              <a:solidFill>
                <a:srgbClr val="1A1A1A"/>
              </a:solidFill>
              <a:latin typeface="Raleway"/>
              <a:ea typeface="Raleway"/>
              <a:cs typeface="Raleway"/>
              <a:sym typeface="Raleway"/>
            </a:endParaRPr>
          </a:p>
          <a:p>
            <a:pPr marL="0" lvl="0" indent="0" algn="l" rtl="0">
              <a:spcBef>
                <a:spcPts val="0"/>
              </a:spcBef>
              <a:spcAft>
                <a:spcPts val="0"/>
              </a:spcAft>
              <a:buNone/>
            </a:pPr>
            <a:endParaRPr sz="28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52"/>
          <p:cNvSpPr txBox="1">
            <a:spLocks noGrp="1"/>
          </p:cNvSpPr>
          <p:nvPr>
            <p:ph type="body" idx="4294967295"/>
          </p:nvPr>
        </p:nvSpPr>
        <p:spPr>
          <a:xfrm>
            <a:off x="870650" y="1296600"/>
            <a:ext cx="4621800" cy="36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000000"/>
                </a:solidFill>
                <a:latin typeface="Lato"/>
                <a:ea typeface="Lato"/>
                <a:cs typeface="Lato"/>
                <a:sym typeface="Lato"/>
              </a:rPr>
              <a:t>Untuk menerapkan efek fog(kabut) terdapat 2 cara :</a:t>
            </a:r>
            <a:endParaRPr sz="1300">
              <a:solidFill>
                <a:srgbClr val="000000"/>
              </a:solidFill>
              <a:latin typeface="Lato"/>
              <a:ea typeface="Lato"/>
              <a:cs typeface="Lato"/>
              <a:sym typeface="Lato"/>
            </a:endParaRPr>
          </a:p>
          <a:p>
            <a:pPr marL="457200" lvl="0" indent="-311150" algn="l" rtl="0">
              <a:spcBef>
                <a:spcPts val="1600"/>
              </a:spcBef>
              <a:spcAft>
                <a:spcPts val="0"/>
              </a:spcAft>
              <a:buClr>
                <a:srgbClr val="000000"/>
              </a:buClr>
              <a:buSzPts val="1300"/>
              <a:buFont typeface="Lato"/>
              <a:buChar char="●"/>
            </a:pPr>
            <a:r>
              <a:rPr lang="en" sz="1300">
                <a:solidFill>
                  <a:srgbClr val="000000"/>
                </a:solidFill>
                <a:latin typeface="Lato"/>
                <a:ea typeface="Lato"/>
                <a:cs typeface="Lato"/>
                <a:sym typeface="Lato"/>
              </a:rPr>
              <a:t>scene.fog=new THREE.Fog( 0xffffff, 0.015, 100 );</a:t>
            </a:r>
            <a:endParaRPr sz="1300">
              <a:solidFill>
                <a:srgbClr val="000000"/>
              </a:solidFill>
              <a:latin typeface="Lato"/>
              <a:ea typeface="Lato"/>
              <a:cs typeface="Lato"/>
              <a:sym typeface="Lato"/>
            </a:endParaRPr>
          </a:p>
          <a:p>
            <a:pPr marL="457200" lvl="0" indent="0" algn="l" rtl="0">
              <a:spcBef>
                <a:spcPts val="1600"/>
              </a:spcBef>
              <a:spcAft>
                <a:spcPts val="0"/>
              </a:spcAft>
              <a:buNone/>
            </a:pPr>
            <a:r>
              <a:rPr lang="en" sz="1300">
                <a:solidFill>
                  <a:srgbClr val="000000"/>
                </a:solidFill>
                <a:latin typeface="Lato"/>
                <a:ea typeface="Lato"/>
                <a:cs typeface="Lato"/>
                <a:sym typeface="Lato"/>
              </a:rPr>
              <a:t>0xffffff menunjukkan warna putih</a:t>
            </a:r>
            <a:endParaRPr sz="1300">
              <a:solidFill>
                <a:srgbClr val="000000"/>
              </a:solidFill>
              <a:latin typeface="Lato"/>
              <a:ea typeface="Lato"/>
              <a:cs typeface="Lato"/>
              <a:sym typeface="Lato"/>
            </a:endParaRPr>
          </a:p>
          <a:p>
            <a:pPr marL="457200" lvl="0" indent="0" algn="l" rtl="0">
              <a:spcBef>
                <a:spcPts val="1600"/>
              </a:spcBef>
              <a:spcAft>
                <a:spcPts val="0"/>
              </a:spcAft>
              <a:buNone/>
            </a:pPr>
            <a:r>
              <a:rPr lang="en" sz="1300">
                <a:solidFill>
                  <a:srgbClr val="000000"/>
                </a:solidFill>
                <a:latin typeface="Lato"/>
                <a:ea typeface="Lato"/>
                <a:cs typeface="Lato"/>
                <a:sym typeface="Lato"/>
              </a:rPr>
              <a:t>0.015 menunjukkan nilai untuk properti </a:t>
            </a:r>
            <a:r>
              <a:rPr lang="en" sz="1300" i="1">
                <a:solidFill>
                  <a:srgbClr val="000000"/>
                </a:solidFill>
                <a:latin typeface="Lato"/>
                <a:ea typeface="Lato"/>
                <a:cs typeface="Lato"/>
                <a:sym typeface="Lato"/>
              </a:rPr>
              <a:t>near </a:t>
            </a:r>
            <a:endParaRPr sz="1300">
              <a:solidFill>
                <a:srgbClr val="000000"/>
              </a:solidFill>
              <a:latin typeface="Lato"/>
              <a:ea typeface="Lato"/>
              <a:cs typeface="Lato"/>
              <a:sym typeface="Lato"/>
            </a:endParaRPr>
          </a:p>
          <a:p>
            <a:pPr marL="457200" lvl="0" indent="0" algn="l" rtl="0">
              <a:spcBef>
                <a:spcPts val="1600"/>
              </a:spcBef>
              <a:spcAft>
                <a:spcPts val="0"/>
              </a:spcAft>
              <a:buNone/>
            </a:pPr>
            <a:r>
              <a:rPr lang="en" sz="1300">
                <a:solidFill>
                  <a:srgbClr val="000000"/>
                </a:solidFill>
                <a:latin typeface="Lato"/>
                <a:ea typeface="Lato"/>
                <a:cs typeface="Lato"/>
                <a:sym typeface="Lato"/>
              </a:rPr>
              <a:t>100 menunjukkan nilai untuk properti </a:t>
            </a:r>
            <a:r>
              <a:rPr lang="en" sz="1300" i="1">
                <a:solidFill>
                  <a:srgbClr val="000000"/>
                </a:solidFill>
                <a:latin typeface="Lato"/>
                <a:ea typeface="Lato"/>
                <a:cs typeface="Lato"/>
                <a:sym typeface="Lato"/>
              </a:rPr>
              <a:t>far</a:t>
            </a:r>
            <a:endParaRPr sz="1300">
              <a:solidFill>
                <a:srgbClr val="000000"/>
              </a:solidFill>
              <a:latin typeface="Lato"/>
              <a:ea typeface="Lato"/>
              <a:cs typeface="Lato"/>
              <a:sym typeface="Lato"/>
            </a:endParaRPr>
          </a:p>
          <a:p>
            <a:pPr marL="457200" lvl="0" indent="0" algn="l" rtl="0">
              <a:spcBef>
                <a:spcPts val="1600"/>
              </a:spcBef>
              <a:spcAft>
                <a:spcPts val="0"/>
              </a:spcAft>
              <a:buNone/>
            </a:pPr>
            <a:r>
              <a:rPr lang="en" sz="1300">
                <a:solidFill>
                  <a:srgbClr val="000000"/>
                </a:solidFill>
                <a:latin typeface="Lato"/>
                <a:ea typeface="Lato"/>
                <a:cs typeface="Lato"/>
                <a:sym typeface="Lato"/>
              </a:rPr>
              <a:t>Dengan cara ini, perbesaran fog terjadi secara linear</a:t>
            </a:r>
            <a:endParaRPr sz="1300">
              <a:solidFill>
                <a:srgbClr val="000000"/>
              </a:solidFill>
              <a:latin typeface="Lato"/>
              <a:ea typeface="Lato"/>
              <a:cs typeface="Lato"/>
              <a:sym typeface="Lato"/>
            </a:endParaRPr>
          </a:p>
          <a:p>
            <a:pPr marL="457200" lvl="0" indent="457200" algn="l" rtl="0">
              <a:spcBef>
                <a:spcPts val="1600"/>
              </a:spcBef>
              <a:spcAft>
                <a:spcPts val="0"/>
              </a:spcAft>
              <a:buNone/>
            </a:pPr>
            <a:endParaRPr sz="1300">
              <a:solidFill>
                <a:srgbClr val="000000"/>
              </a:solidFill>
              <a:latin typeface="Lato"/>
              <a:ea typeface="Lato"/>
              <a:cs typeface="Lato"/>
              <a:sym typeface="Lato"/>
            </a:endParaRPr>
          </a:p>
          <a:p>
            <a:pPr marL="0" lvl="0" indent="0" algn="l" rtl="0">
              <a:spcBef>
                <a:spcPts val="1600"/>
              </a:spcBef>
              <a:spcAft>
                <a:spcPts val="1600"/>
              </a:spcAft>
              <a:buNone/>
            </a:pPr>
            <a:endParaRPr sz="1400">
              <a:solidFill>
                <a:srgbClr val="000000"/>
              </a:solidFill>
              <a:latin typeface="Lato"/>
              <a:ea typeface="Lato"/>
              <a:cs typeface="Lato"/>
              <a:sym typeface="Lato"/>
            </a:endParaRPr>
          </a:p>
        </p:txBody>
      </p:sp>
      <p:sp>
        <p:nvSpPr>
          <p:cNvPr id="302" name="Google Shape;302;p52"/>
          <p:cNvSpPr txBox="1">
            <a:spLocks noGrp="1"/>
          </p:cNvSpPr>
          <p:nvPr>
            <p:ph type="ctrTitle"/>
          </p:nvPr>
        </p:nvSpPr>
        <p:spPr>
          <a:xfrm>
            <a:off x="870650" y="644175"/>
            <a:ext cx="6663300" cy="65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solidFill>
                  <a:srgbClr val="1A1A1A"/>
                </a:solidFill>
                <a:latin typeface="Raleway"/>
                <a:ea typeface="Raleway"/>
                <a:cs typeface="Raleway"/>
                <a:sym typeface="Raleway"/>
              </a:rPr>
              <a:t>Adding fog to the scene </a:t>
            </a:r>
            <a:endParaRPr sz="2600">
              <a:solidFill>
                <a:srgbClr val="1A1A1A"/>
              </a:solidFill>
              <a:latin typeface="Raleway"/>
              <a:ea typeface="Raleway"/>
              <a:cs typeface="Raleway"/>
              <a:sym typeface="Raleway"/>
            </a:endParaRPr>
          </a:p>
          <a:p>
            <a:pPr marL="0" lvl="0" indent="0" algn="l" rtl="0">
              <a:spcBef>
                <a:spcPts val="0"/>
              </a:spcBef>
              <a:spcAft>
                <a:spcPts val="0"/>
              </a:spcAft>
              <a:buNone/>
            </a:pPr>
            <a:endParaRPr sz="2600">
              <a:solidFill>
                <a:srgbClr val="1A1A1A"/>
              </a:solidFill>
              <a:latin typeface="Raleway"/>
              <a:ea typeface="Raleway"/>
              <a:cs typeface="Raleway"/>
              <a:sym typeface="Raleway"/>
            </a:endParaRPr>
          </a:p>
          <a:p>
            <a:pPr marL="0" lvl="0" indent="0" algn="l" rtl="0">
              <a:spcBef>
                <a:spcPts val="0"/>
              </a:spcBef>
              <a:spcAft>
                <a:spcPts val="0"/>
              </a:spcAft>
              <a:buNone/>
            </a:pPr>
            <a:endParaRPr sz="2800"/>
          </a:p>
        </p:txBody>
      </p:sp>
      <p:sp>
        <p:nvSpPr>
          <p:cNvPr id="303" name="Google Shape;303;p52"/>
          <p:cNvSpPr txBox="1">
            <a:spLocks noGrp="1"/>
          </p:cNvSpPr>
          <p:nvPr>
            <p:ph type="body" idx="4294967295"/>
          </p:nvPr>
        </p:nvSpPr>
        <p:spPr>
          <a:xfrm>
            <a:off x="5492450" y="1739925"/>
            <a:ext cx="3480300" cy="36096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000000"/>
              </a:buClr>
              <a:buSzPts val="1300"/>
              <a:buFont typeface="Lato"/>
              <a:buChar char="●"/>
            </a:pPr>
            <a:r>
              <a:rPr lang="en" sz="1300">
                <a:solidFill>
                  <a:srgbClr val="000000"/>
                </a:solidFill>
                <a:latin typeface="Lato"/>
                <a:ea typeface="Lato"/>
                <a:cs typeface="Lato"/>
                <a:sym typeface="Lato"/>
              </a:rPr>
              <a:t>scene.fog=new THREE.FogExp2( 0xffffff, 0.01 );</a:t>
            </a:r>
            <a:endParaRPr sz="1300">
              <a:solidFill>
                <a:srgbClr val="000000"/>
              </a:solidFill>
              <a:latin typeface="Lato"/>
              <a:ea typeface="Lato"/>
              <a:cs typeface="Lato"/>
              <a:sym typeface="Lato"/>
            </a:endParaRPr>
          </a:p>
          <a:p>
            <a:pPr marL="457200" lvl="0" indent="0" algn="l" rtl="0">
              <a:spcBef>
                <a:spcPts val="1600"/>
              </a:spcBef>
              <a:spcAft>
                <a:spcPts val="0"/>
              </a:spcAft>
              <a:buNone/>
            </a:pPr>
            <a:r>
              <a:rPr lang="en" sz="1300">
                <a:solidFill>
                  <a:srgbClr val="000000"/>
                </a:solidFill>
                <a:latin typeface="Lato"/>
                <a:ea typeface="Lato"/>
                <a:cs typeface="Lato"/>
                <a:sym typeface="Lato"/>
              </a:rPr>
              <a:t>0.01 menunjukkan density</a:t>
            </a:r>
            <a:endParaRPr sz="1300">
              <a:solidFill>
                <a:srgbClr val="000000"/>
              </a:solidFill>
              <a:latin typeface="Lato"/>
              <a:ea typeface="Lato"/>
              <a:cs typeface="Lato"/>
              <a:sym typeface="Lato"/>
            </a:endParaRPr>
          </a:p>
          <a:p>
            <a:pPr marL="0" lvl="0" indent="0" algn="l" rtl="0">
              <a:spcBef>
                <a:spcPts val="1600"/>
              </a:spcBef>
              <a:spcAft>
                <a:spcPts val="0"/>
              </a:spcAft>
              <a:buNone/>
            </a:pPr>
            <a:r>
              <a:rPr lang="en" sz="1300">
                <a:solidFill>
                  <a:srgbClr val="000000"/>
                </a:solidFill>
                <a:latin typeface="Lato"/>
                <a:ea typeface="Lato"/>
                <a:cs typeface="Lato"/>
                <a:sym typeface="Lato"/>
              </a:rPr>
              <a:t>Cara ini tidak memiliki properti </a:t>
            </a:r>
            <a:r>
              <a:rPr lang="en" sz="1300" i="1">
                <a:solidFill>
                  <a:srgbClr val="000000"/>
                </a:solidFill>
                <a:latin typeface="Lato"/>
                <a:ea typeface="Lato"/>
                <a:cs typeface="Lato"/>
                <a:sym typeface="Lato"/>
              </a:rPr>
              <a:t>far</a:t>
            </a:r>
            <a:r>
              <a:rPr lang="en" sz="1300">
                <a:solidFill>
                  <a:srgbClr val="000000"/>
                </a:solidFill>
                <a:latin typeface="Lato"/>
                <a:ea typeface="Lato"/>
                <a:cs typeface="Lato"/>
                <a:sym typeface="Lato"/>
              </a:rPr>
              <a:t> dan </a:t>
            </a:r>
            <a:r>
              <a:rPr lang="en" sz="1300" i="1">
                <a:solidFill>
                  <a:srgbClr val="000000"/>
                </a:solidFill>
                <a:latin typeface="Lato"/>
                <a:ea typeface="Lato"/>
                <a:cs typeface="Lato"/>
                <a:sym typeface="Lato"/>
              </a:rPr>
              <a:t>near</a:t>
            </a:r>
            <a:r>
              <a:rPr lang="en" sz="1300">
                <a:solidFill>
                  <a:srgbClr val="000000"/>
                </a:solidFill>
                <a:latin typeface="Lato"/>
                <a:ea typeface="Lato"/>
                <a:cs typeface="Lato"/>
                <a:sym typeface="Lato"/>
              </a:rPr>
              <a:t>, dan perbesarannya terjadi secara exponensial</a:t>
            </a:r>
            <a:endParaRPr sz="1400">
              <a:solidFill>
                <a:srgbClr val="000000"/>
              </a:solidFill>
              <a:latin typeface="Lato"/>
              <a:ea typeface="Lato"/>
              <a:cs typeface="Lato"/>
              <a:sym typeface="Lato"/>
            </a:endParaRPr>
          </a:p>
          <a:p>
            <a:pPr marL="0" lvl="0" indent="0" algn="l" rtl="0">
              <a:spcBef>
                <a:spcPts val="1600"/>
              </a:spcBef>
              <a:spcAft>
                <a:spcPts val="1600"/>
              </a:spcAft>
              <a:buNone/>
            </a:pPr>
            <a:endParaRPr sz="1300">
              <a:solidFill>
                <a:srgbClr val="000000"/>
              </a:solidFill>
              <a:latin typeface="Lato"/>
              <a:ea typeface="Lato"/>
              <a:cs typeface="Lato"/>
              <a:sym typeface="Lato"/>
            </a:endParaRPr>
          </a:p>
        </p:txBody>
      </p:sp>
      <p:cxnSp>
        <p:nvCxnSpPr>
          <p:cNvPr id="304" name="Google Shape;304;p52"/>
          <p:cNvCxnSpPr/>
          <p:nvPr/>
        </p:nvCxnSpPr>
        <p:spPr>
          <a:xfrm>
            <a:off x="5387875" y="1657525"/>
            <a:ext cx="11700" cy="2380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53"/>
          <p:cNvSpPr txBox="1">
            <a:spLocks noGrp="1"/>
          </p:cNvSpPr>
          <p:nvPr>
            <p:ph type="body" idx="1"/>
          </p:nvPr>
        </p:nvSpPr>
        <p:spPr>
          <a:xfrm>
            <a:off x="870650" y="1296600"/>
            <a:ext cx="6919200" cy="36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i="1">
                <a:solidFill>
                  <a:schemeClr val="dk1"/>
                </a:solidFill>
                <a:latin typeface="Lato"/>
                <a:ea typeface="Lato"/>
                <a:cs typeface="Lato"/>
                <a:sym typeface="Lato"/>
              </a:rPr>
              <a:t>overrideMaterial </a:t>
            </a:r>
            <a:r>
              <a:rPr lang="en" sz="1800">
                <a:solidFill>
                  <a:schemeClr val="dk1"/>
                </a:solidFill>
                <a:latin typeface="Lato"/>
                <a:ea typeface="Lato"/>
                <a:cs typeface="Lato"/>
                <a:sym typeface="Lato"/>
              </a:rPr>
              <a:t>akan memaksakan semua object dalam scene untuk menerapkan material yang sama.</a:t>
            </a:r>
            <a:endParaRPr sz="1800">
              <a:solidFill>
                <a:schemeClr val="dk1"/>
              </a:solidFill>
              <a:latin typeface="Lato"/>
              <a:ea typeface="Lato"/>
              <a:cs typeface="Lato"/>
              <a:sym typeface="Lato"/>
            </a:endParaRPr>
          </a:p>
          <a:p>
            <a:pPr marL="0" lvl="0" indent="0" algn="l" rtl="0">
              <a:spcBef>
                <a:spcPts val="1600"/>
              </a:spcBef>
              <a:spcAft>
                <a:spcPts val="0"/>
              </a:spcAft>
              <a:buNone/>
            </a:pPr>
            <a:r>
              <a:rPr lang="en" sz="1800">
                <a:solidFill>
                  <a:schemeClr val="dk1"/>
                </a:solidFill>
                <a:latin typeface="Lato"/>
                <a:ea typeface="Lato"/>
                <a:cs typeface="Lato"/>
                <a:sym typeface="Lato"/>
              </a:rPr>
              <a:t>Penggunaan </a:t>
            </a:r>
            <a:r>
              <a:rPr lang="en" sz="1800" i="1">
                <a:solidFill>
                  <a:schemeClr val="dk1"/>
                </a:solidFill>
                <a:latin typeface="Lato"/>
                <a:ea typeface="Lato"/>
                <a:cs typeface="Lato"/>
                <a:sym typeface="Lato"/>
              </a:rPr>
              <a:t>overreideMaterial</a:t>
            </a:r>
            <a:r>
              <a:rPr lang="en" sz="1800">
                <a:solidFill>
                  <a:schemeClr val="dk1"/>
                </a:solidFill>
                <a:latin typeface="Lato"/>
                <a:ea typeface="Lato"/>
                <a:cs typeface="Lato"/>
                <a:sym typeface="Lato"/>
              </a:rPr>
              <a:t> akan mengabaikan material yang telah di-</a:t>
            </a:r>
            <a:r>
              <a:rPr lang="en" sz="1800" i="1">
                <a:solidFill>
                  <a:schemeClr val="dk1"/>
                </a:solidFill>
                <a:latin typeface="Lato"/>
                <a:ea typeface="Lato"/>
                <a:cs typeface="Lato"/>
                <a:sym typeface="Lato"/>
              </a:rPr>
              <a:t>set</a:t>
            </a:r>
            <a:r>
              <a:rPr lang="en" sz="1800">
                <a:solidFill>
                  <a:schemeClr val="dk1"/>
                </a:solidFill>
                <a:latin typeface="Lato"/>
                <a:ea typeface="Lato"/>
                <a:cs typeface="Lato"/>
                <a:sym typeface="Lato"/>
              </a:rPr>
              <a:t> untuk masing-masing objectnya</a:t>
            </a:r>
            <a:endParaRPr sz="1800">
              <a:solidFill>
                <a:schemeClr val="dk1"/>
              </a:solidFill>
              <a:latin typeface="Lato"/>
              <a:ea typeface="Lato"/>
              <a:cs typeface="Lato"/>
              <a:sym typeface="Lato"/>
            </a:endParaRPr>
          </a:p>
          <a:p>
            <a:pPr marL="0" lvl="0" indent="0" algn="l" rtl="0">
              <a:spcBef>
                <a:spcPts val="1600"/>
              </a:spcBef>
              <a:spcAft>
                <a:spcPts val="0"/>
              </a:spcAft>
              <a:buNone/>
            </a:pPr>
            <a:r>
              <a:rPr lang="en" sz="1800">
                <a:solidFill>
                  <a:schemeClr val="dk1"/>
                </a:solidFill>
                <a:latin typeface="Lato"/>
                <a:ea typeface="Lato"/>
                <a:cs typeface="Lato"/>
                <a:sym typeface="Lato"/>
              </a:rPr>
              <a:t>Cara menggunakannya dengan menambahkan script di bawah ini :</a:t>
            </a:r>
            <a:endParaRPr sz="1800">
              <a:solidFill>
                <a:schemeClr val="dk1"/>
              </a:solidFill>
              <a:latin typeface="Lato"/>
              <a:ea typeface="Lato"/>
              <a:cs typeface="Lato"/>
              <a:sym typeface="Lato"/>
            </a:endParaRPr>
          </a:p>
          <a:p>
            <a:pPr marL="0" lvl="0" indent="0" algn="l" rtl="0">
              <a:spcBef>
                <a:spcPts val="1600"/>
              </a:spcBef>
              <a:spcAft>
                <a:spcPts val="0"/>
              </a:spcAft>
              <a:buClr>
                <a:schemeClr val="dk1"/>
              </a:buClr>
              <a:buSzPts val="1100"/>
              <a:buFont typeface="Arial"/>
              <a:buNone/>
            </a:pPr>
            <a:r>
              <a:rPr lang="en" sz="1800">
                <a:solidFill>
                  <a:schemeClr val="dk1"/>
                </a:solidFill>
                <a:latin typeface="Lato"/>
                <a:ea typeface="Lato"/>
                <a:cs typeface="Lato"/>
                <a:sym typeface="Lato"/>
              </a:rPr>
              <a:t>scene.overrideMaterial = new THREE.MeshLambertMaterial({color: 0xffffff});</a:t>
            </a:r>
            <a:endParaRPr sz="1800">
              <a:solidFill>
                <a:schemeClr val="dk1"/>
              </a:solidFill>
              <a:latin typeface="Lato"/>
              <a:ea typeface="Lato"/>
              <a:cs typeface="Lato"/>
              <a:sym typeface="Lato"/>
            </a:endParaRPr>
          </a:p>
          <a:p>
            <a:pPr marL="0" lvl="0" indent="0" algn="l" rtl="0">
              <a:spcBef>
                <a:spcPts val="1600"/>
              </a:spcBef>
              <a:spcAft>
                <a:spcPts val="0"/>
              </a:spcAft>
              <a:buNone/>
            </a:pPr>
            <a:endParaRPr sz="1800">
              <a:solidFill>
                <a:schemeClr val="dk1"/>
              </a:solidFill>
              <a:latin typeface="Lato"/>
              <a:ea typeface="Lato"/>
              <a:cs typeface="Lato"/>
              <a:sym typeface="Lato"/>
            </a:endParaRPr>
          </a:p>
          <a:p>
            <a:pPr marL="0" lvl="0" indent="0" algn="l" rtl="0">
              <a:spcBef>
                <a:spcPts val="1600"/>
              </a:spcBef>
              <a:spcAft>
                <a:spcPts val="1600"/>
              </a:spcAft>
              <a:buNone/>
            </a:pPr>
            <a:endParaRPr sz="1800">
              <a:solidFill>
                <a:schemeClr val="dk2"/>
              </a:solidFill>
              <a:latin typeface="Lato"/>
              <a:ea typeface="Lato"/>
              <a:cs typeface="Lato"/>
              <a:sym typeface="Lato"/>
            </a:endParaRPr>
          </a:p>
        </p:txBody>
      </p:sp>
      <p:sp>
        <p:nvSpPr>
          <p:cNvPr id="310" name="Google Shape;310;p53"/>
          <p:cNvSpPr txBox="1">
            <a:spLocks noGrp="1"/>
          </p:cNvSpPr>
          <p:nvPr>
            <p:ph type="ctrTitle"/>
          </p:nvPr>
        </p:nvSpPr>
        <p:spPr>
          <a:xfrm>
            <a:off x="870650" y="644175"/>
            <a:ext cx="61887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solidFill>
                  <a:srgbClr val="1A1A1A"/>
                </a:solidFill>
                <a:latin typeface="Raleway"/>
                <a:ea typeface="Raleway"/>
                <a:cs typeface="Raleway"/>
                <a:sym typeface="Raleway"/>
              </a:rPr>
              <a:t>Using the overrideMaterial Property </a:t>
            </a:r>
            <a:endParaRPr sz="2600">
              <a:solidFill>
                <a:srgbClr val="1A1A1A"/>
              </a:solidFill>
              <a:latin typeface="Raleway"/>
              <a:ea typeface="Raleway"/>
              <a:cs typeface="Raleway"/>
              <a:sym typeface="Raleway"/>
            </a:endParaRPr>
          </a:p>
          <a:p>
            <a:pPr marL="0" lvl="0" indent="0" algn="l" rtl="0">
              <a:spcBef>
                <a:spcPts val="0"/>
              </a:spcBef>
              <a:spcAft>
                <a:spcPts val="0"/>
              </a:spcAft>
              <a:buNone/>
            </a:pPr>
            <a:endParaRPr sz="3000">
              <a:solidFill>
                <a:srgbClr val="1A1A1A"/>
              </a:solidFill>
              <a:latin typeface="Raleway"/>
              <a:ea typeface="Raleway"/>
              <a:cs typeface="Raleway"/>
              <a:sym typeface="Raleway"/>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54"/>
          <p:cNvSpPr txBox="1">
            <a:spLocks noGrp="1"/>
          </p:cNvSpPr>
          <p:nvPr>
            <p:ph type="ctrTitle"/>
          </p:nvPr>
        </p:nvSpPr>
        <p:spPr>
          <a:xfrm>
            <a:off x="1504650" y="632325"/>
            <a:ext cx="6134700" cy="734100"/>
          </a:xfrm>
          <a:prstGeom prst="rect">
            <a:avLst/>
          </a:prstGeom>
        </p:spPr>
        <p:txBody>
          <a:bodyPr spcFirstLastPara="1" wrap="square" lIns="91425" tIns="91425" rIns="91425" bIns="91425" anchor="t" anchorCtr="0">
            <a:noAutofit/>
          </a:bodyPr>
          <a:lstStyle/>
          <a:p>
            <a:pPr marL="0" lvl="0" indent="0" algn="ctr" rtl="0">
              <a:lnSpc>
                <a:spcPct val="90000"/>
              </a:lnSpc>
              <a:spcBef>
                <a:spcPts val="0"/>
              </a:spcBef>
              <a:spcAft>
                <a:spcPts val="0"/>
              </a:spcAft>
              <a:buClr>
                <a:srgbClr val="1A9988"/>
              </a:buClr>
              <a:buSzPts val="3300"/>
              <a:buFont typeface="Calibri"/>
              <a:buNone/>
            </a:pPr>
            <a:r>
              <a:rPr lang="en" sz="3000">
                <a:solidFill>
                  <a:srgbClr val="000000"/>
                </a:solidFill>
                <a:latin typeface="Raleway"/>
                <a:ea typeface="Raleway"/>
                <a:cs typeface="Raleway"/>
                <a:sym typeface="Raleway"/>
              </a:rPr>
              <a:t>Geometry and meshes</a:t>
            </a:r>
            <a:endParaRPr sz="3000">
              <a:solidFill>
                <a:srgbClr val="000000"/>
              </a:solidFill>
              <a:latin typeface="Raleway"/>
              <a:ea typeface="Raleway"/>
              <a:cs typeface="Raleway"/>
              <a:sym typeface="Raleway"/>
            </a:endParaRPr>
          </a:p>
          <a:p>
            <a:pPr marL="0" lvl="0" indent="0" algn="ctr" rtl="0">
              <a:spcBef>
                <a:spcPts val="0"/>
              </a:spcBef>
              <a:spcAft>
                <a:spcPts val="0"/>
              </a:spcAft>
              <a:buNone/>
            </a:pPr>
            <a:endParaRPr sz="2600">
              <a:solidFill>
                <a:srgbClr val="1A1A1A"/>
              </a:solidFill>
              <a:latin typeface="Raleway"/>
              <a:ea typeface="Raleway"/>
              <a:cs typeface="Raleway"/>
              <a:sym typeface="Raleway"/>
            </a:endParaRPr>
          </a:p>
          <a:p>
            <a:pPr marL="0" lvl="0" indent="0" algn="ctr" rtl="0">
              <a:spcBef>
                <a:spcPts val="0"/>
              </a:spcBef>
              <a:spcAft>
                <a:spcPts val="0"/>
              </a:spcAft>
              <a:buNone/>
            </a:pPr>
            <a:endParaRPr sz="3000">
              <a:solidFill>
                <a:srgbClr val="1A1A1A"/>
              </a:solidFill>
              <a:latin typeface="Raleway"/>
              <a:ea typeface="Raleway"/>
              <a:cs typeface="Raleway"/>
              <a:sym typeface="Raleway"/>
            </a:endParaRPr>
          </a:p>
        </p:txBody>
      </p:sp>
      <p:sp>
        <p:nvSpPr>
          <p:cNvPr id="316" name="Google Shape;316;p54"/>
          <p:cNvSpPr txBox="1">
            <a:spLocks noGrp="1"/>
          </p:cNvSpPr>
          <p:nvPr>
            <p:ph type="body" idx="4294967295"/>
          </p:nvPr>
        </p:nvSpPr>
        <p:spPr>
          <a:xfrm>
            <a:off x="870650" y="1296600"/>
            <a:ext cx="6919200" cy="3609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1A9988"/>
              </a:buClr>
              <a:buSzPts val="2100"/>
              <a:buFont typeface="Arial"/>
              <a:buNone/>
            </a:pPr>
            <a:r>
              <a:rPr lang="en" sz="1400">
                <a:solidFill>
                  <a:srgbClr val="000000"/>
                </a:solidFill>
                <a:latin typeface="Lato"/>
                <a:ea typeface="Lato"/>
                <a:cs typeface="Lato"/>
                <a:sym typeface="Lato"/>
              </a:rPr>
              <a:t>Geometry adalah bentuk ruang / bentuk 3D dari suatu object.</a:t>
            </a:r>
            <a:endParaRPr sz="1400">
              <a:solidFill>
                <a:srgbClr val="000000"/>
              </a:solidFill>
              <a:latin typeface="Lato"/>
              <a:ea typeface="Lato"/>
              <a:cs typeface="Lato"/>
              <a:sym typeface="Lato"/>
            </a:endParaRPr>
          </a:p>
          <a:p>
            <a:pPr marL="0" lvl="0" indent="0" algn="l" rtl="0">
              <a:lnSpc>
                <a:spcPct val="115000"/>
              </a:lnSpc>
              <a:spcBef>
                <a:spcPts val="0"/>
              </a:spcBef>
              <a:spcAft>
                <a:spcPts val="0"/>
              </a:spcAft>
              <a:buClr>
                <a:srgbClr val="1A9988"/>
              </a:buClr>
              <a:buSzPts val="2100"/>
              <a:buFont typeface="Arial"/>
              <a:buNone/>
            </a:pPr>
            <a:r>
              <a:rPr lang="en" sz="1400">
                <a:solidFill>
                  <a:srgbClr val="000000"/>
                </a:solidFill>
                <a:latin typeface="Lato"/>
                <a:ea typeface="Lato"/>
                <a:cs typeface="Lato"/>
                <a:sym typeface="Lato"/>
              </a:rPr>
              <a:t>Mesh adalah jala / kerangka dari suatu bentuk ruang / bentuk 3D dari suatu object.</a:t>
            </a:r>
            <a:endParaRPr sz="1400">
              <a:solidFill>
                <a:srgbClr val="000000"/>
              </a:solidFill>
              <a:latin typeface="Lato"/>
              <a:ea typeface="Lato"/>
              <a:cs typeface="Lato"/>
              <a:sym typeface="Lato"/>
            </a:endParaRPr>
          </a:p>
          <a:p>
            <a:pPr marL="0" lvl="0" indent="0" algn="l" rtl="0">
              <a:lnSpc>
                <a:spcPct val="115000"/>
              </a:lnSpc>
              <a:spcBef>
                <a:spcPts val="0"/>
              </a:spcBef>
              <a:spcAft>
                <a:spcPts val="0"/>
              </a:spcAft>
              <a:buClr>
                <a:srgbClr val="1A9988"/>
              </a:buClr>
              <a:buSzPts val="2100"/>
              <a:buFont typeface="Arial"/>
              <a:buNone/>
            </a:pPr>
            <a:endParaRPr sz="1400">
              <a:solidFill>
                <a:srgbClr val="000000"/>
              </a:solidFill>
              <a:latin typeface="Lato"/>
              <a:ea typeface="Lato"/>
              <a:cs typeface="Lato"/>
              <a:sym typeface="Lato"/>
            </a:endParaRPr>
          </a:p>
          <a:p>
            <a:pPr marL="0" lvl="0" indent="0" algn="l" rtl="0">
              <a:lnSpc>
                <a:spcPct val="115000"/>
              </a:lnSpc>
              <a:spcBef>
                <a:spcPts val="0"/>
              </a:spcBef>
              <a:spcAft>
                <a:spcPts val="0"/>
              </a:spcAft>
              <a:buClr>
                <a:srgbClr val="1A9988"/>
              </a:buClr>
              <a:buSzPts val="2100"/>
              <a:buFont typeface="Arial"/>
              <a:buNone/>
            </a:pPr>
            <a:r>
              <a:rPr lang="en" sz="1400">
                <a:solidFill>
                  <a:srgbClr val="000000"/>
                </a:solidFill>
                <a:latin typeface="Lato"/>
                <a:ea typeface="Lato"/>
                <a:cs typeface="Lato"/>
                <a:sym typeface="Lato"/>
              </a:rPr>
              <a:t>Script untuk membuat bangun 3D menggunakan geometry dan meshes:</a:t>
            </a:r>
            <a:endParaRPr sz="1400">
              <a:solidFill>
                <a:srgbClr val="000000"/>
              </a:solidFill>
              <a:latin typeface="Lato"/>
              <a:ea typeface="Lato"/>
              <a:cs typeface="Lato"/>
              <a:sym typeface="Lato"/>
            </a:endParaRPr>
          </a:p>
          <a:p>
            <a:pPr marL="0" lvl="0" indent="0" algn="l" rtl="0">
              <a:lnSpc>
                <a:spcPct val="115000"/>
              </a:lnSpc>
              <a:spcBef>
                <a:spcPts val="800"/>
              </a:spcBef>
              <a:spcAft>
                <a:spcPts val="0"/>
              </a:spcAft>
              <a:buNone/>
            </a:pPr>
            <a:r>
              <a:rPr lang="en" sz="1400" b="1">
                <a:solidFill>
                  <a:srgbClr val="000000"/>
                </a:solidFill>
                <a:latin typeface="Lato"/>
                <a:ea typeface="Lato"/>
                <a:cs typeface="Lato"/>
                <a:sym typeface="Lato"/>
              </a:rPr>
              <a:t>var sphereGeometry = new THREE.SphereGeometry(4,20,20);  </a:t>
            </a:r>
            <a:endParaRPr sz="1400" b="1">
              <a:solidFill>
                <a:srgbClr val="000000"/>
              </a:solidFill>
              <a:latin typeface="Lato"/>
              <a:ea typeface="Lato"/>
              <a:cs typeface="Lato"/>
              <a:sym typeface="Lato"/>
            </a:endParaRPr>
          </a:p>
          <a:p>
            <a:pPr marL="0" lvl="0" indent="0" algn="l" rtl="0">
              <a:lnSpc>
                <a:spcPct val="115000"/>
              </a:lnSpc>
              <a:spcBef>
                <a:spcPts val="800"/>
              </a:spcBef>
              <a:spcAft>
                <a:spcPts val="0"/>
              </a:spcAft>
              <a:buClr>
                <a:srgbClr val="1A9988"/>
              </a:buClr>
              <a:buSzPts val="2100"/>
              <a:buFont typeface="Arial"/>
              <a:buNone/>
            </a:pPr>
            <a:r>
              <a:rPr lang="en" sz="1400">
                <a:solidFill>
                  <a:srgbClr val="000000"/>
                </a:solidFill>
                <a:latin typeface="Lato"/>
                <a:ea typeface="Lato"/>
                <a:cs typeface="Lato"/>
                <a:sym typeface="Lato"/>
              </a:rPr>
              <a:t>Mendefinisikan bentuk object dan geometrinya.</a:t>
            </a:r>
            <a:endParaRPr sz="1400">
              <a:solidFill>
                <a:srgbClr val="000000"/>
              </a:solidFill>
              <a:latin typeface="Lato"/>
              <a:ea typeface="Lato"/>
              <a:cs typeface="Lato"/>
              <a:sym typeface="Lato"/>
            </a:endParaRPr>
          </a:p>
          <a:p>
            <a:pPr marL="0" lvl="0" indent="0" algn="l" rtl="0">
              <a:lnSpc>
                <a:spcPct val="115000"/>
              </a:lnSpc>
              <a:spcBef>
                <a:spcPts val="800"/>
              </a:spcBef>
              <a:spcAft>
                <a:spcPts val="0"/>
              </a:spcAft>
              <a:buClr>
                <a:srgbClr val="1A9988"/>
              </a:buClr>
              <a:buSzPts val="2100"/>
              <a:buFont typeface="Arial"/>
              <a:buNone/>
            </a:pPr>
            <a:r>
              <a:rPr lang="en" sz="1400" b="1">
                <a:solidFill>
                  <a:srgbClr val="000000"/>
                </a:solidFill>
                <a:latin typeface="Lato"/>
                <a:ea typeface="Lato"/>
                <a:cs typeface="Lato"/>
                <a:sym typeface="Lato"/>
              </a:rPr>
              <a:t>var sphereMaterial = new THREE.MeshBasicMaterial({color: 0x7777ff); </a:t>
            </a:r>
            <a:endParaRPr sz="1400" b="1">
              <a:solidFill>
                <a:srgbClr val="000000"/>
              </a:solidFill>
              <a:latin typeface="Lato"/>
              <a:ea typeface="Lato"/>
              <a:cs typeface="Lato"/>
              <a:sym typeface="Lato"/>
            </a:endParaRPr>
          </a:p>
          <a:p>
            <a:pPr marL="0" lvl="0" indent="0" algn="l" rtl="0">
              <a:lnSpc>
                <a:spcPct val="115000"/>
              </a:lnSpc>
              <a:spcBef>
                <a:spcPts val="800"/>
              </a:spcBef>
              <a:spcAft>
                <a:spcPts val="0"/>
              </a:spcAft>
              <a:buClr>
                <a:srgbClr val="1A9988"/>
              </a:buClr>
              <a:buSzPts val="2100"/>
              <a:buFont typeface="Arial"/>
              <a:buNone/>
            </a:pPr>
            <a:r>
              <a:rPr lang="en" sz="1400">
                <a:solidFill>
                  <a:srgbClr val="000000"/>
                </a:solidFill>
                <a:latin typeface="Lato"/>
                <a:ea typeface="Lato"/>
                <a:cs typeface="Lato"/>
                <a:sym typeface="Lato"/>
              </a:rPr>
              <a:t>Mendefinisikan tampilan dan material dari object tsb.</a:t>
            </a:r>
            <a:endParaRPr sz="1400">
              <a:solidFill>
                <a:srgbClr val="000000"/>
              </a:solidFill>
              <a:latin typeface="Lato"/>
              <a:ea typeface="Lato"/>
              <a:cs typeface="Lato"/>
              <a:sym typeface="Lato"/>
            </a:endParaRPr>
          </a:p>
          <a:p>
            <a:pPr marL="0" lvl="0" indent="0" algn="l" rtl="0">
              <a:lnSpc>
                <a:spcPct val="115000"/>
              </a:lnSpc>
              <a:spcBef>
                <a:spcPts val="800"/>
              </a:spcBef>
              <a:spcAft>
                <a:spcPts val="0"/>
              </a:spcAft>
              <a:buClr>
                <a:srgbClr val="1A9988"/>
              </a:buClr>
              <a:buSzPts val="2100"/>
              <a:buFont typeface="Arial"/>
              <a:buNone/>
            </a:pPr>
            <a:r>
              <a:rPr lang="en" sz="1400" b="1">
                <a:solidFill>
                  <a:srgbClr val="000000"/>
                </a:solidFill>
                <a:latin typeface="Lato"/>
                <a:ea typeface="Lato"/>
                <a:cs typeface="Lato"/>
                <a:sym typeface="Lato"/>
              </a:rPr>
              <a:t>var sphere = new THREE.Mesh(sphereGeometry,sphereMaterial);</a:t>
            </a:r>
            <a:r>
              <a:rPr lang="en" sz="1400">
                <a:solidFill>
                  <a:srgbClr val="000000"/>
                </a:solidFill>
                <a:latin typeface="Lato"/>
                <a:ea typeface="Lato"/>
                <a:cs typeface="Lato"/>
                <a:sym typeface="Lato"/>
              </a:rPr>
              <a:t> </a:t>
            </a:r>
            <a:endParaRPr sz="1400">
              <a:solidFill>
                <a:srgbClr val="000000"/>
              </a:solidFill>
              <a:latin typeface="Lato"/>
              <a:ea typeface="Lato"/>
              <a:cs typeface="Lato"/>
              <a:sym typeface="Lato"/>
            </a:endParaRPr>
          </a:p>
          <a:p>
            <a:pPr marL="0" lvl="0" indent="0" algn="l" rtl="0">
              <a:lnSpc>
                <a:spcPct val="115000"/>
              </a:lnSpc>
              <a:spcBef>
                <a:spcPts val="1600"/>
              </a:spcBef>
              <a:spcAft>
                <a:spcPts val="1600"/>
              </a:spcAft>
              <a:buNone/>
            </a:pPr>
            <a:r>
              <a:rPr lang="en" sz="1400">
                <a:solidFill>
                  <a:srgbClr val="000000"/>
                </a:solidFill>
                <a:latin typeface="Lato"/>
                <a:ea typeface="Lato"/>
                <a:cs typeface="Lato"/>
                <a:sym typeface="Lato"/>
              </a:rPr>
              <a:t>Mengkombinasikan geometri dan materialnya menjadi sebuah </a:t>
            </a:r>
            <a:r>
              <a:rPr lang="en" sz="1400" i="1">
                <a:solidFill>
                  <a:srgbClr val="000000"/>
                </a:solidFill>
                <a:latin typeface="Lato"/>
                <a:ea typeface="Lato"/>
                <a:cs typeface="Lato"/>
                <a:sym typeface="Lato"/>
              </a:rPr>
              <a:t>mesh </a:t>
            </a:r>
            <a:r>
              <a:rPr lang="en" sz="1400">
                <a:solidFill>
                  <a:srgbClr val="000000"/>
                </a:solidFill>
                <a:latin typeface="Lato"/>
                <a:ea typeface="Lato"/>
                <a:cs typeface="Lato"/>
                <a:sym typeface="Lato"/>
              </a:rPr>
              <a:t>dan menambahkannya ke </a:t>
            </a:r>
            <a:r>
              <a:rPr lang="en" sz="1400" i="1">
                <a:solidFill>
                  <a:srgbClr val="000000"/>
                </a:solidFill>
                <a:latin typeface="Lato"/>
                <a:ea typeface="Lato"/>
                <a:cs typeface="Lato"/>
                <a:sym typeface="Lato"/>
              </a:rPr>
              <a:t>scene..</a:t>
            </a:r>
            <a:endParaRPr sz="1400" i="1">
              <a:solidFill>
                <a:srgbClr val="000000"/>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55"/>
          <p:cNvSpPr txBox="1">
            <a:spLocks noGrp="1"/>
          </p:cNvSpPr>
          <p:nvPr>
            <p:ph type="body" idx="4294967295"/>
          </p:nvPr>
        </p:nvSpPr>
        <p:spPr>
          <a:xfrm>
            <a:off x="870650" y="1296600"/>
            <a:ext cx="7414800" cy="3793800"/>
          </a:xfrm>
          <a:prstGeom prst="rect">
            <a:avLst/>
          </a:prstGeom>
        </p:spPr>
        <p:txBody>
          <a:bodyPr spcFirstLastPara="1" wrap="square" lIns="91425" tIns="91425" rIns="91425" bIns="91425" anchor="t" anchorCtr="0">
            <a:noAutofit/>
          </a:bodyPr>
          <a:lstStyle/>
          <a:p>
            <a:pPr marL="0" lvl="0" indent="0" algn="l" rtl="0">
              <a:lnSpc>
                <a:spcPct val="100000"/>
              </a:lnSpc>
              <a:spcBef>
                <a:spcPts val="800"/>
              </a:spcBef>
              <a:spcAft>
                <a:spcPts val="0"/>
              </a:spcAft>
              <a:buClr>
                <a:schemeClr val="dk1"/>
              </a:buClr>
              <a:buSzPts val="2100"/>
              <a:buFont typeface="Arial"/>
              <a:buNone/>
            </a:pPr>
            <a:r>
              <a:rPr lang="en" sz="1800">
                <a:latin typeface="Lato"/>
                <a:ea typeface="Lato"/>
                <a:cs typeface="Lato"/>
                <a:sym typeface="Lato"/>
              </a:rPr>
              <a:t>Geometry dalam three.js terdiri dari kumpulan titik (points) dalam ruang 3D yang disebut vertices, dan sisi-sisi yang terhubung dari titik-titik tersebut</a:t>
            </a:r>
            <a:endParaRPr sz="1800">
              <a:latin typeface="Lato"/>
              <a:ea typeface="Lato"/>
              <a:cs typeface="Lato"/>
              <a:sym typeface="Lato"/>
            </a:endParaRPr>
          </a:p>
          <a:p>
            <a:pPr marL="457200" lvl="0" indent="-342900" algn="l" rtl="0">
              <a:lnSpc>
                <a:spcPct val="100000"/>
              </a:lnSpc>
              <a:spcBef>
                <a:spcPts val="800"/>
              </a:spcBef>
              <a:spcAft>
                <a:spcPts val="0"/>
              </a:spcAft>
              <a:buSzPts val="1800"/>
              <a:buFont typeface="Lato"/>
              <a:buChar char="●"/>
            </a:pPr>
            <a:r>
              <a:rPr lang="en" sz="1800">
                <a:latin typeface="Lato"/>
                <a:ea typeface="Lato"/>
                <a:cs typeface="Lato"/>
                <a:sym typeface="Lato"/>
              </a:rPr>
              <a:t>- Cube (kubus) memiliki 8 titik sudut. </a:t>
            </a:r>
            <a:endParaRPr sz="1800">
              <a:latin typeface="Lato"/>
              <a:ea typeface="Lato"/>
              <a:cs typeface="Lato"/>
              <a:sym typeface="Lato"/>
            </a:endParaRPr>
          </a:p>
          <a:p>
            <a:pPr marL="457200" lvl="0" indent="0" algn="l" rtl="0">
              <a:lnSpc>
                <a:spcPct val="100000"/>
              </a:lnSpc>
              <a:spcBef>
                <a:spcPts val="800"/>
              </a:spcBef>
              <a:spcAft>
                <a:spcPts val="0"/>
              </a:spcAft>
              <a:buNone/>
            </a:pPr>
            <a:r>
              <a:rPr lang="en" sz="1800">
                <a:latin typeface="Lato"/>
                <a:ea typeface="Lato"/>
                <a:cs typeface="Lato"/>
                <a:sym typeface="Lato"/>
              </a:rPr>
              <a:t>Didefinisikan sebagai koordinat x,y,z</a:t>
            </a:r>
            <a:endParaRPr sz="1800">
              <a:latin typeface="Lato"/>
              <a:ea typeface="Lato"/>
              <a:cs typeface="Lato"/>
              <a:sym typeface="Lato"/>
            </a:endParaRPr>
          </a:p>
          <a:p>
            <a:pPr marL="457200" lvl="0" indent="0" algn="l" rtl="0">
              <a:lnSpc>
                <a:spcPct val="100000"/>
              </a:lnSpc>
              <a:spcBef>
                <a:spcPts val="800"/>
              </a:spcBef>
              <a:spcAft>
                <a:spcPts val="0"/>
              </a:spcAft>
              <a:buNone/>
            </a:pPr>
            <a:r>
              <a:rPr lang="en" sz="1800">
                <a:latin typeface="Lato"/>
                <a:ea typeface="Lato"/>
                <a:cs typeface="Lato"/>
                <a:sym typeface="Lato"/>
              </a:rPr>
              <a:t>Titik-titik ini disebut vertices, dan satu titik disebut vertex</a:t>
            </a:r>
            <a:endParaRPr sz="1800">
              <a:latin typeface="Lato"/>
              <a:ea typeface="Lato"/>
              <a:cs typeface="Lato"/>
              <a:sym typeface="Lato"/>
            </a:endParaRPr>
          </a:p>
          <a:p>
            <a:pPr marL="457200" lvl="0" indent="-342900" algn="l" rtl="0">
              <a:lnSpc>
                <a:spcPct val="100000"/>
              </a:lnSpc>
              <a:spcBef>
                <a:spcPts val="800"/>
              </a:spcBef>
              <a:spcAft>
                <a:spcPts val="0"/>
              </a:spcAft>
              <a:buSzPts val="1800"/>
              <a:buFont typeface="Lato"/>
              <a:buChar char="●"/>
            </a:pPr>
            <a:r>
              <a:rPr lang="en" sz="1800">
                <a:latin typeface="Lato"/>
                <a:ea typeface="Lato"/>
                <a:cs typeface="Lato"/>
                <a:sym typeface="Lato"/>
              </a:rPr>
              <a:t>- Cube memiliki 6 sisi, dengan sebuah vertex pada setiap titik sudutnya. </a:t>
            </a:r>
            <a:endParaRPr sz="1800">
              <a:latin typeface="Lato"/>
              <a:ea typeface="Lato"/>
              <a:cs typeface="Lato"/>
              <a:sym typeface="Lato"/>
            </a:endParaRPr>
          </a:p>
          <a:p>
            <a:pPr marL="457200" lvl="0" indent="0" algn="l" rtl="0">
              <a:lnSpc>
                <a:spcPct val="100000"/>
              </a:lnSpc>
              <a:spcBef>
                <a:spcPts val="800"/>
              </a:spcBef>
              <a:spcAft>
                <a:spcPts val="0"/>
              </a:spcAft>
              <a:buNone/>
            </a:pPr>
            <a:r>
              <a:rPr lang="en" sz="1800">
                <a:latin typeface="Lato"/>
                <a:ea typeface="Lato"/>
                <a:cs typeface="Lato"/>
                <a:sym typeface="Lato"/>
              </a:rPr>
              <a:t>Dalam three.js, setiap permukaan terdiri dari 3 vertices yang membentuk triangle. Dan setiap sisi cube terdiri dari minimal 2 triangles.</a:t>
            </a:r>
            <a:endParaRPr sz="1800">
              <a:latin typeface="Lato"/>
              <a:ea typeface="Lato"/>
              <a:cs typeface="Lato"/>
              <a:sym typeface="Lato"/>
            </a:endParaRPr>
          </a:p>
          <a:p>
            <a:pPr marL="0" lvl="0" indent="0" algn="l" rtl="0">
              <a:lnSpc>
                <a:spcPct val="115000"/>
              </a:lnSpc>
              <a:spcBef>
                <a:spcPts val="800"/>
              </a:spcBef>
              <a:spcAft>
                <a:spcPts val="1600"/>
              </a:spcAft>
              <a:buNone/>
            </a:pPr>
            <a:endParaRPr sz="1800">
              <a:solidFill>
                <a:schemeClr val="dk2"/>
              </a:solidFill>
              <a:latin typeface="Lato"/>
              <a:ea typeface="Lato"/>
              <a:cs typeface="Lato"/>
              <a:sym typeface="Lato"/>
            </a:endParaRPr>
          </a:p>
        </p:txBody>
      </p:sp>
      <p:sp>
        <p:nvSpPr>
          <p:cNvPr id="322" name="Google Shape;322;p55"/>
          <p:cNvSpPr txBox="1">
            <a:spLocks noGrp="1"/>
          </p:cNvSpPr>
          <p:nvPr>
            <p:ph type="ctrTitle"/>
          </p:nvPr>
        </p:nvSpPr>
        <p:spPr>
          <a:xfrm>
            <a:off x="1657050" y="327525"/>
            <a:ext cx="6134700" cy="734100"/>
          </a:xfrm>
          <a:prstGeom prst="rect">
            <a:avLst/>
          </a:prstGeom>
        </p:spPr>
        <p:txBody>
          <a:bodyPr spcFirstLastPara="1" wrap="square" lIns="91425" tIns="91425" rIns="91425" bIns="91425" anchor="t" anchorCtr="0">
            <a:noAutofit/>
          </a:bodyPr>
          <a:lstStyle/>
          <a:p>
            <a:pPr marL="0" lvl="0" indent="0" algn="ctr" rtl="0">
              <a:lnSpc>
                <a:spcPct val="90000"/>
              </a:lnSpc>
              <a:spcBef>
                <a:spcPts val="0"/>
              </a:spcBef>
              <a:spcAft>
                <a:spcPts val="0"/>
              </a:spcAft>
              <a:buClr>
                <a:schemeClr val="dk1"/>
              </a:buClr>
              <a:buSzPts val="3300"/>
              <a:buFont typeface="Calibri"/>
              <a:buNone/>
            </a:pPr>
            <a:r>
              <a:rPr lang="en" sz="3000">
                <a:solidFill>
                  <a:srgbClr val="1A1A1A"/>
                </a:solidFill>
                <a:latin typeface="Raleway"/>
                <a:ea typeface="Raleway"/>
                <a:cs typeface="Raleway"/>
                <a:sym typeface="Raleway"/>
              </a:rPr>
              <a:t>The Properties and Functions of a geometry</a:t>
            </a:r>
            <a:endParaRPr sz="3000">
              <a:solidFill>
                <a:srgbClr val="1A1A1A"/>
              </a:solidFill>
              <a:latin typeface="Raleway"/>
              <a:ea typeface="Raleway"/>
              <a:cs typeface="Raleway"/>
              <a:sym typeface="Raleway"/>
            </a:endParaRPr>
          </a:p>
          <a:p>
            <a:pPr marL="0" lvl="0" indent="0" algn="ctr" rtl="0">
              <a:spcBef>
                <a:spcPts val="0"/>
              </a:spcBef>
              <a:spcAft>
                <a:spcPts val="0"/>
              </a:spcAft>
              <a:buNone/>
            </a:pPr>
            <a:endParaRPr sz="3000">
              <a:solidFill>
                <a:srgbClr val="000000"/>
              </a:solidFill>
              <a:latin typeface="Raleway"/>
              <a:ea typeface="Raleway"/>
              <a:cs typeface="Raleway"/>
              <a:sym typeface="Raleway"/>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56"/>
          <p:cNvSpPr txBox="1">
            <a:spLocks noGrp="1"/>
          </p:cNvSpPr>
          <p:nvPr>
            <p:ph type="body" idx="1"/>
          </p:nvPr>
        </p:nvSpPr>
        <p:spPr>
          <a:xfrm>
            <a:off x="944250" y="284225"/>
            <a:ext cx="7255500" cy="1536300"/>
          </a:xfrm>
          <a:prstGeom prst="rect">
            <a:avLst/>
          </a:prstGeom>
        </p:spPr>
        <p:txBody>
          <a:bodyPr spcFirstLastPara="1" wrap="square" lIns="91425" tIns="91425" rIns="91425" bIns="91425" anchor="t" anchorCtr="0">
            <a:noAutofit/>
          </a:bodyPr>
          <a:lstStyle/>
          <a:p>
            <a:pPr marL="0" lvl="0" indent="0" algn="just" rtl="0">
              <a:lnSpc>
                <a:spcPct val="100000"/>
              </a:lnSpc>
              <a:spcBef>
                <a:spcPts val="1000"/>
              </a:spcBef>
              <a:spcAft>
                <a:spcPts val="0"/>
              </a:spcAft>
              <a:buClr>
                <a:srgbClr val="1A9988"/>
              </a:buClr>
              <a:buSzPts val="1500"/>
              <a:buFont typeface="Arial"/>
              <a:buNone/>
            </a:pPr>
            <a:r>
              <a:rPr lang="en" sz="1500">
                <a:solidFill>
                  <a:schemeClr val="dk2"/>
                </a:solidFill>
                <a:latin typeface="Lato"/>
                <a:ea typeface="Lato"/>
                <a:cs typeface="Lato"/>
                <a:sym typeface="Lato"/>
              </a:rPr>
              <a:t>Di dalam Three.js sudah terdapat standard geometri, jadi tidak perlu mendeklarasikan vertices dan sisinya. Sebagai contoh untuk membentuk cube, hanya perlu mendeklarasikan lebar, tinggi, dan kedalaman. </a:t>
            </a:r>
            <a:endParaRPr sz="1500">
              <a:solidFill>
                <a:schemeClr val="dk2"/>
              </a:solidFill>
              <a:latin typeface="Lato"/>
              <a:ea typeface="Lato"/>
              <a:cs typeface="Lato"/>
              <a:sym typeface="Lato"/>
            </a:endParaRPr>
          </a:p>
          <a:p>
            <a:pPr marL="0" lvl="0" indent="0" algn="just" rtl="0">
              <a:lnSpc>
                <a:spcPct val="100000"/>
              </a:lnSpc>
              <a:spcBef>
                <a:spcPts val="1000"/>
              </a:spcBef>
              <a:spcAft>
                <a:spcPts val="0"/>
              </a:spcAft>
              <a:buNone/>
            </a:pPr>
            <a:r>
              <a:rPr lang="en" sz="1500">
                <a:solidFill>
                  <a:schemeClr val="dk2"/>
                </a:solidFill>
                <a:latin typeface="Lato"/>
                <a:ea typeface="Lato"/>
                <a:cs typeface="Lato"/>
                <a:sym typeface="Lato"/>
              </a:rPr>
              <a:t> Tetapi juga dapat mendeklarasikan secara manual dengan mendeklarasikan vertices dan faces:</a:t>
            </a:r>
            <a:endParaRPr sz="1800" i="1">
              <a:solidFill>
                <a:schemeClr val="dk1"/>
              </a:solidFill>
            </a:endParaRPr>
          </a:p>
        </p:txBody>
      </p:sp>
      <p:sp>
        <p:nvSpPr>
          <p:cNvPr id="328" name="Google Shape;328;p56"/>
          <p:cNvSpPr txBox="1"/>
          <p:nvPr/>
        </p:nvSpPr>
        <p:spPr>
          <a:xfrm>
            <a:off x="990541" y="2187756"/>
            <a:ext cx="2779800" cy="2763300"/>
          </a:xfrm>
          <a:prstGeom prst="rect">
            <a:avLst/>
          </a:prstGeom>
          <a:noFill/>
          <a:ln>
            <a:noFill/>
          </a:ln>
        </p:spPr>
        <p:txBody>
          <a:bodyPr spcFirstLastPara="1" wrap="square" lIns="68575" tIns="34275" rIns="68575" bIns="34275" anchor="t" anchorCtr="0">
            <a:noAutofit/>
          </a:bodyPr>
          <a:lstStyle/>
          <a:p>
            <a:pPr marL="0" lvl="0" indent="0" algn="l" rtl="0">
              <a:lnSpc>
                <a:spcPct val="70000"/>
              </a:lnSpc>
              <a:spcBef>
                <a:spcPts val="0"/>
              </a:spcBef>
              <a:spcAft>
                <a:spcPts val="0"/>
              </a:spcAft>
              <a:buNone/>
            </a:pPr>
            <a:r>
              <a:rPr lang="en" sz="1600">
                <a:solidFill>
                  <a:srgbClr val="595959"/>
                </a:solidFill>
                <a:latin typeface="Lato"/>
                <a:ea typeface="Lato"/>
                <a:cs typeface="Lato"/>
                <a:sym typeface="Lato"/>
              </a:rPr>
              <a:t>var vertices = [ </a:t>
            </a:r>
            <a:endParaRPr sz="1100">
              <a:solidFill>
                <a:srgbClr val="595959"/>
              </a:solidFill>
              <a:latin typeface="Lato"/>
              <a:ea typeface="Lato"/>
              <a:cs typeface="Lato"/>
              <a:sym typeface="Lato"/>
            </a:endParaRPr>
          </a:p>
          <a:p>
            <a:pPr marL="0" lvl="0" indent="0" algn="l" rtl="0">
              <a:lnSpc>
                <a:spcPct val="70000"/>
              </a:lnSpc>
              <a:spcBef>
                <a:spcPts val="800"/>
              </a:spcBef>
              <a:spcAft>
                <a:spcPts val="0"/>
              </a:spcAft>
              <a:buNone/>
            </a:pPr>
            <a:r>
              <a:rPr lang="en" sz="1600">
                <a:solidFill>
                  <a:srgbClr val="595959"/>
                </a:solidFill>
                <a:latin typeface="Lato"/>
                <a:ea typeface="Lato"/>
                <a:cs typeface="Lato"/>
                <a:sym typeface="Lato"/>
              </a:rPr>
              <a:t>new THREE.Vector3(1,3,1), </a:t>
            </a:r>
            <a:endParaRPr sz="1100">
              <a:solidFill>
                <a:srgbClr val="595959"/>
              </a:solidFill>
              <a:latin typeface="Lato"/>
              <a:ea typeface="Lato"/>
              <a:cs typeface="Lato"/>
              <a:sym typeface="Lato"/>
            </a:endParaRPr>
          </a:p>
          <a:p>
            <a:pPr marL="0" lvl="0" indent="0" algn="l" rtl="0">
              <a:lnSpc>
                <a:spcPct val="70000"/>
              </a:lnSpc>
              <a:spcBef>
                <a:spcPts val="800"/>
              </a:spcBef>
              <a:spcAft>
                <a:spcPts val="0"/>
              </a:spcAft>
              <a:buNone/>
            </a:pPr>
            <a:r>
              <a:rPr lang="en" sz="1600">
                <a:solidFill>
                  <a:srgbClr val="595959"/>
                </a:solidFill>
                <a:latin typeface="Lato"/>
                <a:ea typeface="Lato"/>
                <a:cs typeface="Lato"/>
                <a:sym typeface="Lato"/>
              </a:rPr>
              <a:t>new THREE.Vector3(1,3,-1), </a:t>
            </a:r>
            <a:endParaRPr sz="1100">
              <a:solidFill>
                <a:srgbClr val="595959"/>
              </a:solidFill>
              <a:latin typeface="Lato"/>
              <a:ea typeface="Lato"/>
              <a:cs typeface="Lato"/>
              <a:sym typeface="Lato"/>
            </a:endParaRPr>
          </a:p>
          <a:p>
            <a:pPr marL="0" lvl="0" indent="0" algn="l" rtl="0">
              <a:lnSpc>
                <a:spcPct val="70000"/>
              </a:lnSpc>
              <a:spcBef>
                <a:spcPts val="800"/>
              </a:spcBef>
              <a:spcAft>
                <a:spcPts val="0"/>
              </a:spcAft>
              <a:buNone/>
            </a:pPr>
            <a:r>
              <a:rPr lang="en" sz="1600">
                <a:solidFill>
                  <a:srgbClr val="595959"/>
                </a:solidFill>
                <a:latin typeface="Lato"/>
                <a:ea typeface="Lato"/>
                <a:cs typeface="Lato"/>
                <a:sym typeface="Lato"/>
              </a:rPr>
              <a:t>new THREE.Vector3(1,-1,1), </a:t>
            </a:r>
            <a:endParaRPr sz="1100">
              <a:solidFill>
                <a:srgbClr val="595959"/>
              </a:solidFill>
              <a:latin typeface="Lato"/>
              <a:ea typeface="Lato"/>
              <a:cs typeface="Lato"/>
              <a:sym typeface="Lato"/>
            </a:endParaRPr>
          </a:p>
          <a:p>
            <a:pPr marL="0" lvl="0" indent="0" algn="l" rtl="0">
              <a:lnSpc>
                <a:spcPct val="70000"/>
              </a:lnSpc>
              <a:spcBef>
                <a:spcPts val="800"/>
              </a:spcBef>
              <a:spcAft>
                <a:spcPts val="0"/>
              </a:spcAft>
              <a:buNone/>
            </a:pPr>
            <a:r>
              <a:rPr lang="en" sz="1600">
                <a:solidFill>
                  <a:srgbClr val="595959"/>
                </a:solidFill>
                <a:latin typeface="Lato"/>
                <a:ea typeface="Lato"/>
                <a:cs typeface="Lato"/>
                <a:sym typeface="Lato"/>
              </a:rPr>
              <a:t>new THREE.Vector3(1,-1,-1), </a:t>
            </a:r>
            <a:endParaRPr sz="1100">
              <a:solidFill>
                <a:srgbClr val="595959"/>
              </a:solidFill>
              <a:latin typeface="Lato"/>
              <a:ea typeface="Lato"/>
              <a:cs typeface="Lato"/>
              <a:sym typeface="Lato"/>
            </a:endParaRPr>
          </a:p>
          <a:p>
            <a:pPr marL="0" lvl="0" indent="0" algn="l" rtl="0">
              <a:lnSpc>
                <a:spcPct val="70000"/>
              </a:lnSpc>
              <a:spcBef>
                <a:spcPts val="800"/>
              </a:spcBef>
              <a:spcAft>
                <a:spcPts val="0"/>
              </a:spcAft>
              <a:buNone/>
            </a:pPr>
            <a:r>
              <a:rPr lang="en" sz="1600">
                <a:solidFill>
                  <a:srgbClr val="595959"/>
                </a:solidFill>
                <a:latin typeface="Lato"/>
                <a:ea typeface="Lato"/>
                <a:cs typeface="Lato"/>
                <a:sym typeface="Lato"/>
              </a:rPr>
              <a:t>new THREE.Vector3(-1,3,-1), </a:t>
            </a:r>
            <a:endParaRPr sz="1100">
              <a:solidFill>
                <a:srgbClr val="595959"/>
              </a:solidFill>
              <a:latin typeface="Lato"/>
              <a:ea typeface="Lato"/>
              <a:cs typeface="Lato"/>
              <a:sym typeface="Lato"/>
            </a:endParaRPr>
          </a:p>
          <a:p>
            <a:pPr marL="0" lvl="0" indent="0" algn="l" rtl="0">
              <a:lnSpc>
                <a:spcPct val="70000"/>
              </a:lnSpc>
              <a:spcBef>
                <a:spcPts val="800"/>
              </a:spcBef>
              <a:spcAft>
                <a:spcPts val="0"/>
              </a:spcAft>
              <a:buNone/>
            </a:pPr>
            <a:r>
              <a:rPr lang="en" sz="1600">
                <a:solidFill>
                  <a:srgbClr val="595959"/>
                </a:solidFill>
                <a:latin typeface="Lato"/>
                <a:ea typeface="Lato"/>
                <a:cs typeface="Lato"/>
                <a:sym typeface="Lato"/>
              </a:rPr>
              <a:t>new THREE.Vector3(-1,3,1), </a:t>
            </a:r>
            <a:endParaRPr sz="1100">
              <a:solidFill>
                <a:srgbClr val="595959"/>
              </a:solidFill>
              <a:latin typeface="Lato"/>
              <a:ea typeface="Lato"/>
              <a:cs typeface="Lato"/>
              <a:sym typeface="Lato"/>
            </a:endParaRPr>
          </a:p>
          <a:p>
            <a:pPr marL="0" lvl="0" indent="0" algn="l" rtl="0">
              <a:lnSpc>
                <a:spcPct val="70000"/>
              </a:lnSpc>
              <a:spcBef>
                <a:spcPts val="800"/>
              </a:spcBef>
              <a:spcAft>
                <a:spcPts val="0"/>
              </a:spcAft>
              <a:buNone/>
            </a:pPr>
            <a:r>
              <a:rPr lang="en" sz="1600">
                <a:solidFill>
                  <a:srgbClr val="595959"/>
                </a:solidFill>
                <a:latin typeface="Lato"/>
                <a:ea typeface="Lato"/>
                <a:cs typeface="Lato"/>
                <a:sym typeface="Lato"/>
              </a:rPr>
              <a:t>new THREE.Vector3(-1,-1,-1), </a:t>
            </a:r>
            <a:endParaRPr sz="1100">
              <a:solidFill>
                <a:srgbClr val="595959"/>
              </a:solidFill>
              <a:latin typeface="Lato"/>
              <a:ea typeface="Lato"/>
              <a:cs typeface="Lato"/>
              <a:sym typeface="Lato"/>
            </a:endParaRPr>
          </a:p>
          <a:p>
            <a:pPr marL="0" lvl="0" indent="0" algn="l" rtl="0">
              <a:lnSpc>
                <a:spcPct val="70000"/>
              </a:lnSpc>
              <a:spcBef>
                <a:spcPts val="800"/>
              </a:spcBef>
              <a:spcAft>
                <a:spcPts val="0"/>
              </a:spcAft>
              <a:buNone/>
            </a:pPr>
            <a:r>
              <a:rPr lang="en" sz="1600">
                <a:solidFill>
                  <a:srgbClr val="595959"/>
                </a:solidFill>
                <a:latin typeface="Lato"/>
                <a:ea typeface="Lato"/>
                <a:cs typeface="Lato"/>
                <a:sym typeface="Lato"/>
              </a:rPr>
              <a:t>new THREE.Vector3(-1,-1,1) </a:t>
            </a:r>
            <a:endParaRPr sz="1100">
              <a:solidFill>
                <a:srgbClr val="595959"/>
              </a:solidFill>
              <a:latin typeface="Lato"/>
              <a:ea typeface="Lato"/>
              <a:cs typeface="Lato"/>
              <a:sym typeface="Lato"/>
            </a:endParaRPr>
          </a:p>
          <a:p>
            <a:pPr marL="0" lvl="0" indent="0" algn="l" rtl="0">
              <a:lnSpc>
                <a:spcPct val="70000"/>
              </a:lnSpc>
              <a:spcBef>
                <a:spcPts val="800"/>
              </a:spcBef>
              <a:spcAft>
                <a:spcPts val="1600"/>
              </a:spcAft>
              <a:buNone/>
            </a:pPr>
            <a:r>
              <a:rPr lang="en" sz="1600">
                <a:solidFill>
                  <a:srgbClr val="595959"/>
                </a:solidFill>
                <a:latin typeface="Lato"/>
                <a:ea typeface="Lato"/>
                <a:cs typeface="Lato"/>
                <a:sym typeface="Lato"/>
              </a:rPr>
              <a:t>]; </a:t>
            </a:r>
            <a:endParaRPr sz="1100">
              <a:solidFill>
                <a:srgbClr val="595959"/>
              </a:solidFill>
              <a:latin typeface="Lato"/>
              <a:ea typeface="Lato"/>
              <a:cs typeface="Lato"/>
              <a:sym typeface="Lato"/>
            </a:endParaRPr>
          </a:p>
        </p:txBody>
      </p:sp>
      <p:sp>
        <p:nvSpPr>
          <p:cNvPr id="329" name="Google Shape;329;p56"/>
          <p:cNvSpPr txBox="1"/>
          <p:nvPr/>
        </p:nvSpPr>
        <p:spPr>
          <a:xfrm>
            <a:off x="4095075" y="2158650"/>
            <a:ext cx="1969500" cy="2821500"/>
          </a:xfrm>
          <a:prstGeom prst="rect">
            <a:avLst/>
          </a:prstGeom>
          <a:noFill/>
          <a:ln>
            <a:noFill/>
          </a:ln>
        </p:spPr>
        <p:txBody>
          <a:bodyPr spcFirstLastPara="1" wrap="square" lIns="68575" tIns="34275" rIns="68575" bIns="34275" anchor="t" anchorCtr="0">
            <a:noAutofit/>
          </a:bodyPr>
          <a:lstStyle/>
          <a:p>
            <a:pPr marL="0" lvl="0" indent="0" algn="l" rtl="0">
              <a:lnSpc>
                <a:spcPct val="70000"/>
              </a:lnSpc>
              <a:spcBef>
                <a:spcPts val="0"/>
              </a:spcBef>
              <a:spcAft>
                <a:spcPts val="0"/>
              </a:spcAft>
              <a:buNone/>
            </a:pPr>
            <a:r>
              <a:rPr lang="en" sz="1000">
                <a:latin typeface="Lato"/>
                <a:ea typeface="Lato"/>
                <a:cs typeface="Lato"/>
                <a:sym typeface="Lato"/>
              </a:rPr>
              <a:t>var faces = [ </a:t>
            </a:r>
            <a:endParaRPr sz="1100">
              <a:latin typeface="Lato"/>
              <a:ea typeface="Lato"/>
              <a:cs typeface="Lato"/>
              <a:sym typeface="Lato"/>
            </a:endParaRPr>
          </a:p>
          <a:p>
            <a:pPr marL="0" lvl="0" indent="0" algn="l" rtl="0">
              <a:lnSpc>
                <a:spcPct val="70000"/>
              </a:lnSpc>
              <a:spcBef>
                <a:spcPts val="800"/>
              </a:spcBef>
              <a:spcAft>
                <a:spcPts val="0"/>
              </a:spcAft>
              <a:buNone/>
            </a:pPr>
            <a:r>
              <a:rPr lang="en" sz="1000">
                <a:latin typeface="Lato"/>
                <a:ea typeface="Lato"/>
                <a:cs typeface="Lato"/>
                <a:sym typeface="Lato"/>
              </a:rPr>
              <a:t>new THREE.Face3(0,2,1), </a:t>
            </a:r>
            <a:endParaRPr sz="1100">
              <a:latin typeface="Lato"/>
              <a:ea typeface="Lato"/>
              <a:cs typeface="Lato"/>
              <a:sym typeface="Lato"/>
            </a:endParaRPr>
          </a:p>
          <a:p>
            <a:pPr marL="0" lvl="0" indent="0" algn="l" rtl="0">
              <a:lnSpc>
                <a:spcPct val="70000"/>
              </a:lnSpc>
              <a:spcBef>
                <a:spcPts val="800"/>
              </a:spcBef>
              <a:spcAft>
                <a:spcPts val="0"/>
              </a:spcAft>
              <a:buNone/>
            </a:pPr>
            <a:r>
              <a:rPr lang="en" sz="1000">
                <a:latin typeface="Lato"/>
                <a:ea typeface="Lato"/>
                <a:cs typeface="Lato"/>
                <a:sym typeface="Lato"/>
              </a:rPr>
              <a:t>new THREE.Face3(2,3,1), </a:t>
            </a:r>
            <a:endParaRPr sz="1100">
              <a:latin typeface="Lato"/>
              <a:ea typeface="Lato"/>
              <a:cs typeface="Lato"/>
              <a:sym typeface="Lato"/>
            </a:endParaRPr>
          </a:p>
          <a:p>
            <a:pPr marL="0" lvl="0" indent="0" algn="l" rtl="0">
              <a:lnSpc>
                <a:spcPct val="70000"/>
              </a:lnSpc>
              <a:spcBef>
                <a:spcPts val="800"/>
              </a:spcBef>
              <a:spcAft>
                <a:spcPts val="0"/>
              </a:spcAft>
              <a:buNone/>
            </a:pPr>
            <a:r>
              <a:rPr lang="en" sz="1000">
                <a:latin typeface="Lato"/>
                <a:ea typeface="Lato"/>
                <a:cs typeface="Lato"/>
                <a:sym typeface="Lato"/>
              </a:rPr>
              <a:t>new THREE.Face3(4,6,5), </a:t>
            </a:r>
            <a:endParaRPr sz="1100">
              <a:latin typeface="Lato"/>
              <a:ea typeface="Lato"/>
              <a:cs typeface="Lato"/>
              <a:sym typeface="Lato"/>
            </a:endParaRPr>
          </a:p>
          <a:p>
            <a:pPr marL="0" lvl="0" indent="0" algn="l" rtl="0">
              <a:lnSpc>
                <a:spcPct val="70000"/>
              </a:lnSpc>
              <a:spcBef>
                <a:spcPts val="800"/>
              </a:spcBef>
              <a:spcAft>
                <a:spcPts val="0"/>
              </a:spcAft>
              <a:buNone/>
            </a:pPr>
            <a:r>
              <a:rPr lang="en" sz="1000">
                <a:latin typeface="Lato"/>
                <a:ea typeface="Lato"/>
                <a:cs typeface="Lato"/>
                <a:sym typeface="Lato"/>
              </a:rPr>
              <a:t>new THREE.Face3(6,7,5), </a:t>
            </a:r>
            <a:endParaRPr sz="1100">
              <a:latin typeface="Lato"/>
              <a:ea typeface="Lato"/>
              <a:cs typeface="Lato"/>
              <a:sym typeface="Lato"/>
            </a:endParaRPr>
          </a:p>
          <a:p>
            <a:pPr marL="0" lvl="0" indent="0" algn="l" rtl="0">
              <a:lnSpc>
                <a:spcPct val="70000"/>
              </a:lnSpc>
              <a:spcBef>
                <a:spcPts val="800"/>
              </a:spcBef>
              <a:spcAft>
                <a:spcPts val="0"/>
              </a:spcAft>
              <a:buNone/>
            </a:pPr>
            <a:r>
              <a:rPr lang="en" sz="1000">
                <a:latin typeface="Lato"/>
                <a:ea typeface="Lato"/>
                <a:cs typeface="Lato"/>
                <a:sym typeface="Lato"/>
              </a:rPr>
              <a:t>new THREE.Face3(4,5,1), </a:t>
            </a:r>
            <a:endParaRPr sz="1100">
              <a:latin typeface="Lato"/>
              <a:ea typeface="Lato"/>
              <a:cs typeface="Lato"/>
              <a:sym typeface="Lato"/>
            </a:endParaRPr>
          </a:p>
          <a:p>
            <a:pPr marL="0" lvl="0" indent="0" algn="l" rtl="0">
              <a:lnSpc>
                <a:spcPct val="70000"/>
              </a:lnSpc>
              <a:spcBef>
                <a:spcPts val="800"/>
              </a:spcBef>
              <a:spcAft>
                <a:spcPts val="0"/>
              </a:spcAft>
              <a:buNone/>
            </a:pPr>
            <a:r>
              <a:rPr lang="en" sz="1000">
                <a:latin typeface="Lato"/>
                <a:ea typeface="Lato"/>
                <a:cs typeface="Lato"/>
                <a:sym typeface="Lato"/>
              </a:rPr>
              <a:t>new THREE.Face3(5,0,1), </a:t>
            </a:r>
            <a:endParaRPr sz="1100">
              <a:latin typeface="Lato"/>
              <a:ea typeface="Lato"/>
              <a:cs typeface="Lato"/>
              <a:sym typeface="Lato"/>
            </a:endParaRPr>
          </a:p>
          <a:p>
            <a:pPr marL="0" lvl="0" indent="0" algn="l" rtl="0">
              <a:lnSpc>
                <a:spcPct val="70000"/>
              </a:lnSpc>
              <a:spcBef>
                <a:spcPts val="800"/>
              </a:spcBef>
              <a:spcAft>
                <a:spcPts val="0"/>
              </a:spcAft>
              <a:buNone/>
            </a:pPr>
            <a:r>
              <a:rPr lang="en" sz="1000">
                <a:latin typeface="Lato"/>
                <a:ea typeface="Lato"/>
                <a:cs typeface="Lato"/>
                <a:sym typeface="Lato"/>
              </a:rPr>
              <a:t>new THREE.Face3(7,6,2), </a:t>
            </a:r>
            <a:endParaRPr sz="1100">
              <a:latin typeface="Lato"/>
              <a:ea typeface="Lato"/>
              <a:cs typeface="Lato"/>
              <a:sym typeface="Lato"/>
            </a:endParaRPr>
          </a:p>
          <a:p>
            <a:pPr marL="0" lvl="0" indent="0" algn="l" rtl="0">
              <a:lnSpc>
                <a:spcPct val="70000"/>
              </a:lnSpc>
              <a:spcBef>
                <a:spcPts val="800"/>
              </a:spcBef>
              <a:spcAft>
                <a:spcPts val="0"/>
              </a:spcAft>
              <a:buNone/>
            </a:pPr>
            <a:r>
              <a:rPr lang="en" sz="1000">
                <a:latin typeface="Lato"/>
                <a:ea typeface="Lato"/>
                <a:cs typeface="Lato"/>
                <a:sym typeface="Lato"/>
              </a:rPr>
              <a:t>new THREE.Face3(6,3,2), </a:t>
            </a:r>
            <a:endParaRPr sz="1100">
              <a:latin typeface="Lato"/>
              <a:ea typeface="Lato"/>
              <a:cs typeface="Lato"/>
              <a:sym typeface="Lato"/>
            </a:endParaRPr>
          </a:p>
          <a:p>
            <a:pPr marL="0" lvl="0" indent="0" algn="l" rtl="0">
              <a:lnSpc>
                <a:spcPct val="70000"/>
              </a:lnSpc>
              <a:spcBef>
                <a:spcPts val="800"/>
              </a:spcBef>
              <a:spcAft>
                <a:spcPts val="0"/>
              </a:spcAft>
              <a:buNone/>
            </a:pPr>
            <a:r>
              <a:rPr lang="en" sz="1000">
                <a:latin typeface="Lato"/>
                <a:ea typeface="Lato"/>
                <a:cs typeface="Lato"/>
                <a:sym typeface="Lato"/>
              </a:rPr>
              <a:t>new THREE.Face3(5,7,0), </a:t>
            </a:r>
            <a:endParaRPr sz="1100">
              <a:latin typeface="Lato"/>
              <a:ea typeface="Lato"/>
              <a:cs typeface="Lato"/>
              <a:sym typeface="Lato"/>
            </a:endParaRPr>
          </a:p>
          <a:p>
            <a:pPr marL="0" lvl="0" indent="0" algn="l" rtl="0">
              <a:lnSpc>
                <a:spcPct val="70000"/>
              </a:lnSpc>
              <a:spcBef>
                <a:spcPts val="800"/>
              </a:spcBef>
              <a:spcAft>
                <a:spcPts val="0"/>
              </a:spcAft>
              <a:buNone/>
            </a:pPr>
            <a:r>
              <a:rPr lang="en" sz="1000">
                <a:latin typeface="Lato"/>
                <a:ea typeface="Lato"/>
                <a:cs typeface="Lato"/>
                <a:sym typeface="Lato"/>
              </a:rPr>
              <a:t>new THREE.Face3(7,2,0), </a:t>
            </a:r>
            <a:endParaRPr sz="1100">
              <a:latin typeface="Lato"/>
              <a:ea typeface="Lato"/>
              <a:cs typeface="Lato"/>
              <a:sym typeface="Lato"/>
            </a:endParaRPr>
          </a:p>
          <a:p>
            <a:pPr marL="0" lvl="0" indent="0" algn="l" rtl="0">
              <a:lnSpc>
                <a:spcPct val="70000"/>
              </a:lnSpc>
              <a:spcBef>
                <a:spcPts val="800"/>
              </a:spcBef>
              <a:spcAft>
                <a:spcPts val="0"/>
              </a:spcAft>
              <a:buNone/>
            </a:pPr>
            <a:r>
              <a:rPr lang="en" sz="1000">
                <a:latin typeface="Lato"/>
                <a:ea typeface="Lato"/>
                <a:cs typeface="Lato"/>
                <a:sym typeface="Lato"/>
              </a:rPr>
              <a:t>new THREE.Face3(1,3,4), </a:t>
            </a:r>
            <a:endParaRPr sz="1100">
              <a:latin typeface="Lato"/>
              <a:ea typeface="Lato"/>
              <a:cs typeface="Lato"/>
              <a:sym typeface="Lato"/>
            </a:endParaRPr>
          </a:p>
          <a:p>
            <a:pPr marL="0" lvl="0" indent="0" algn="l" rtl="0">
              <a:lnSpc>
                <a:spcPct val="70000"/>
              </a:lnSpc>
              <a:spcBef>
                <a:spcPts val="800"/>
              </a:spcBef>
              <a:spcAft>
                <a:spcPts val="0"/>
              </a:spcAft>
              <a:buNone/>
            </a:pPr>
            <a:r>
              <a:rPr lang="en" sz="1000">
                <a:latin typeface="Lato"/>
                <a:ea typeface="Lato"/>
                <a:cs typeface="Lato"/>
                <a:sym typeface="Lato"/>
              </a:rPr>
              <a:t>new THREE.Face3(3,6,4), </a:t>
            </a:r>
            <a:endParaRPr sz="1100">
              <a:latin typeface="Lato"/>
              <a:ea typeface="Lato"/>
              <a:cs typeface="Lato"/>
              <a:sym typeface="Lato"/>
            </a:endParaRPr>
          </a:p>
          <a:p>
            <a:pPr marL="0" lvl="0" indent="0" algn="l" rtl="0">
              <a:lnSpc>
                <a:spcPct val="70000"/>
              </a:lnSpc>
              <a:spcBef>
                <a:spcPts val="800"/>
              </a:spcBef>
              <a:spcAft>
                <a:spcPts val="1600"/>
              </a:spcAft>
              <a:buNone/>
            </a:pPr>
            <a:r>
              <a:rPr lang="en" sz="1000">
                <a:latin typeface="Lato"/>
                <a:ea typeface="Lato"/>
                <a:cs typeface="Lato"/>
                <a:sym typeface="Lato"/>
              </a:rPr>
              <a:t>]; </a:t>
            </a:r>
            <a:endParaRPr sz="1100">
              <a:latin typeface="Lato"/>
              <a:ea typeface="Lato"/>
              <a:cs typeface="Lato"/>
              <a:sym typeface="Lato"/>
            </a:endParaRPr>
          </a:p>
        </p:txBody>
      </p:sp>
      <p:sp>
        <p:nvSpPr>
          <p:cNvPr id="330" name="Google Shape;330;p56"/>
          <p:cNvSpPr txBox="1"/>
          <p:nvPr/>
        </p:nvSpPr>
        <p:spPr>
          <a:xfrm>
            <a:off x="5818450" y="1820525"/>
            <a:ext cx="3029100" cy="13074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1A9988"/>
              </a:solidFill>
              <a:latin typeface="Calibri"/>
              <a:ea typeface="Calibri"/>
              <a:cs typeface="Calibri"/>
              <a:sym typeface="Calibri"/>
            </a:endParaRPr>
          </a:p>
          <a:p>
            <a:pPr marL="0" marR="0" lvl="0" indent="0" algn="l" rtl="0">
              <a:spcBef>
                <a:spcPts val="0"/>
              </a:spcBef>
              <a:spcAft>
                <a:spcPts val="0"/>
              </a:spcAft>
              <a:buNone/>
            </a:pPr>
            <a:r>
              <a:rPr lang="en" sz="1400">
                <a:solidFill>
                  <a:srgbClr val="1A9988"/>
                </a:solidFill>
                <a:latin typeface="Calibri"/>
                <a:ea typeface="Calibri"/>
                <a:cs typeface="Calibri"/>
                <a:sym typeface="Calibri"/>
              </a:rPr>
              <a:t>var geom = new THREE.Geometry(); </a:t>
            </a:r>
            <a:endParaRPr sz="1100"/>
          </a:p>
          <a:p>
            <a:pPr marL="0" marR="0" lvl="0" indent="0" algn="l" rtl="0">
              <a:spcBef>
                <a:spcPts val="0"/>
              </a:spcBef>
              <a:spcAft>
                <a:spcPts val="0"/>
              </a:spcAft>
              <a:buNone/>
            </a:pPr>
            <a:r>
              <a:rPr lang="en" sz="1400">
                <a:solidFill>
                  <a:srgbClr val="1A9988"/>
                </a:solidFill>
                <a:latin typeface="Calibri"/>
                <a:ea typeface="Calibri"/>
                <a:cs typeface="Calibri"/>
                <a:sym typeface="Calibri"/>
              </a:rPr>
              <a:t>geom.vertices = vertices; </a:t>
            </a:r>
            <a:endParaRPr sz="1100"/>
          </a:p>
          <a:p>
            <a:pPr marL="0" marR="0" lvl="0" indent="0" algn="l" rtl="0">
              <a:spcBef>
                <a:spcPts val="0"/>
              </a:spcBef>
              <a:spcAft>
                <a:spcPts val="0"/>
              </a:spcAft>
              <a:buNone/>
            </a:pPr>
            <a:r>
              <a:rPr lang="en" sz="1400">
                <a:solidFill>
                  <a:srgbClr val="1A9988"/>
                </a:solidFill>
                <a:latin typeface="Calibri"/>
                <a:ea typeface="Calibri"/>
                <a:cs typeface="Calibri"/>
                <a:sym typeface="Calibri"/>
              </a:rPr>
              <a:t>geom.faces = faces; </a:t>
            </a:r>
            <a:endParaRPr sz="1100"/>
          </a:p>
          <a:p>
            <a:pPr marL="0" marR="0" lvl="0" indent="0" algn="l" rtl="0">
              <a:spcBef>
                <a:spcPts val="0"/>
              </a:spcBef>
              <a:spcAft>
                <a:spcPts val="0"/>
              </a:spcAft>
              <a:buNone/>
            </a:pPr>
            <a:r>
              <a:rPr lang="en" sz="1400">
                <a:solidFill>
                  <a:srgbClr val="1A9988"/>
                </a:solidFill>
                <a:latin typeface="Calibri"/>
                <a:ea typeface="Calibri"/>
                <a:cs typeface="Calibri"/>
                <a:sym typeface="Calibri"/>
              </a:rPr>
              <a:t>geom.computeFaceNormals();</a:t>
            </a:r>
            <a:endParaRPr sz="1100"/>
          </a:p>
          <a:p>
            <a:pPr marL="0" marR="0" lvl="0" indent="0" algn="l" rtl="0">
              <a:spcBef>
                <a:spcPts val="0"/>
              </a:spcBef>
              <a:spcAft>
                <a:spcPts val="0"/>
              </a:spcAft>
              <a:buNone/>
            </a:pPr>
            <a:endParaRPr sz="1400">
              <a:solidFill>
                <a:srgbClr val="1A9988"/>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7"/>
          <p:cNvSpPr txBox="1">
            <a:spLocks noGrp="1"/>
          </p:cNvSpPr>
          <p:nvPr>
            <p:ph type="body" idx="4294967295"/>
          </p:nvPr>
        </p:nvSpPr>
        <p:spPr>
          <a:xfrm>
            <a:off x="870650" y="1535700"/>
            <a:ext cx="7860600" cy="3442200"/>
          </a:xfrm>
          <a:prstGeom prst="rect">
            <a:avLst/>
          </a:prstGeom>
        </p:spPr>
        <p:txBody>
          <a:bodyPr spcFirstLastPara="1" wrap="square" lIns="91425" tIns="91425" rIns="91425" bIns="91425" anchor="t" anchorCtr="0">
            <a:noAutofit/>
          </a:bodyPr>
          <a:lstStyle/>
          <a:p>
            <a:pPr marL="0" lvl="0" indent="0" algn="l" rtl="0">
              <a:lnSpc>
                <a:spcPct val="70000"/>
              </a:lnSpc>
              <a:spcBef>
                <a:spcPts val="0"/>
              </a:spcBef>
              <a:spcAft>
                <a:spcPts val="0"/>
              </a:spcAft>
              <a:buNone/>
            </a:pPr>
            <a:r>
              <a:rPr lang="en" sz="1900">
                <a:solidFill>
                  <a:schemeClr val="dk2"/>
                </a:solidFill>
                <a:latin typeface="Lato"/>
                <a:ea typeface="Lato"/>
                <a:cs typeface="Lato"/>
                <a:sym typeface="Lato"/>
              </a:rPr>
              <a:t>Membuat function controller untuk mengubah posisi dari vertices.</a:t>
            </a:r>
            <a:endParaRPr sz="1100">
              <a:solidFill>
                <a:schemeClr val="dk2"/>
              </a:solidFill>
              <a:latin typeface="Lato"/>
              <a:ea typeface="Lato"/>
              <a:cs typeface="Lato"/>
              <a:sym typeface="Lato"/>
            </a:endParaRPr>
          </a:p>
          <a:p>
            <a:pPr marL="0" lvl="0" indent="0" algn="l" rtl="0">
              <a:lnSpc>
                <a:spcPct val="70000"/>
              </a:lnSpc>
              <a:spcBef>
                <a:spcPts val="800"/>
              </a:spcBef>
              <a:spcAft>
                <a:spcPts val="0"/>
              </a:spcAft>
              <a:buNone/>
            </a:pPr>
            <a:r>
              <a:rPr lang="en" sz="1900">
                <a:solidFill>
                  <a:schemeClr val="dk2"/>
                </a:solidFill>
                <a:latin typeface="Lato"/>
                <a:ea typeface="Lato"/>
                <a:cs typeface="Lato"/>
                <a:sym typeface="Lato"/>
              </a:rPr>
              <a:t>&lt;05-custom-geometry&gt; </a:t>
            </a:r>
            <a:endParaRPr sz="1100">
              <a:solidFill>
                <a:schemeClr val="dk2"/>
              </a:solidFill>
              <a:latin typeface="Lato"/>
              <a:ea typeface="Lato"/>
              <a:cs typeface="Lato"/>
              <a:sym typeface="Lato"/>
            </a:endParaRPr>
          </a:p>
          <a:p>
            <a:pPr marL="0" lvl="0" indent="0" algn="l" rtl="0">
              <a:lnSpc>
                <a:spcPct val="70000"/>
              </a:lnSpc>
              <a:spcBef>
                <a:spcPts val="800"/>
              </a:spcBef>
              <a:spcAft>
                <a:spcPts val="0"/>
              </a:spcAft>
              <a:buNone/>
            </a:pPr>
            <a:endParaRPr sz="1900">
              <a:solidFill>
                <a:schemeClr val="dk2"/>
              </a:solidFill>
              <a:latin typeface="Lato"/>
              <a:ea typeface="Lato"/>
              <a:cs typeface="Lato"/>
              <a:sym typeface="Lato"/>
            </a:endParaRPr>
          </a:p>
          <a:p>
            <a:pPr marL="0" lvl="0" indent="0" algn="l" rtl="0">
              <a:lnSpc>
                <a:spcPct val="100000"/>
              </a:lnSpc>
              <a:spcBef>
                <a:spcPts val="800"/>
              </a:spcBef>
              <a:spcAft>
                <a:spcPts val="0"/>
              </a:spcAft>
              <a:buNone/>
            </a:pPr>
            <a:r>
              <a:rPr lang="en" sz="1900">
                <a:solidFill>
                  <a:schemeClr val="dk2"/>
                </a:solidFill>
                <a:latin typeface="Lato"/>
                <a:ea typeface="Lato"/>
                <a:cs typeface="Lato"/>
                <a:sym typeface="Lato"/>
              </a:rPr>
              <a:t>Contoh tersebut menggunakan bangun cube. Agar cube dapat di-render berdasarkan posisi vertices(yang berubah-ubah) maka perlu ditambahkan script:</a:t>
            </a:r>
            <a:endParaRPr sz="1100">
              <a:solidFill>
                <a:schemeClr val="dk2"/>
              </a:solidFill>
              <a:latin typeface="Lato"/>
              <a:ea typeface="Lato"/>
              <a:cs typeface="Lato"/>
              <a:sym typeface="Lato"/>
            </a:endParaRPr>
          </a:p>
          <a:p>
            <a:pPr marL="0" lvl="0" indent="0" algn="l" rtl="0">
              <a:lnSpc>
                <a:spcPct val="70000"/>
              </a:lnSpc>
              <a:spcBef>
                <a:spcPts val="800"/>
              </a:spcBef>
              <a:spcAft>
                <a:spcPts val="0"/>
              </a:spcAft>
              <a:buNone/>
            </a:pPr>
            <a:r>
              <a:rPr lang="en" sz="1900">
                <a:solidFill>
                  <a:schemeClr val="dk2"/>
                </a:solidFill>
                <a:latin typeface="Lato"/>
                <a:ea typeface="Lato"/>
                <a:cs typeface="Lato"/>
                <a:sym typeface="Lato"/>
              </a:rPr>
              <a:t>	mesh.children.forEach(function(e) { </a:t>
            </a:r>
            <a:endParaRPr sz="1900">
              <a:solidFill>
                <a:schemeClr val="dk2"/>
              </a:solidFill>
              <a:latin typeface="Lato"/>
              <a:ea typeface="Lato"/>
              <a:cs typeface="Lato"/>
              <a:sym typeface="Lato"/>
            </a:endParaRPr>
          </a:p>
          <a:p>
            <a:pPr marL="0" lvl="0" indent="0" algn="l" rtl="0">
              <a:lnSpc>
                <a:spcPct val="70000"/>
              </a:lnSpc>
              <a:spcBef>
                <a:spcPts val="800"/>
              </a:spcBef>
              <a:spcAft>
                <a:spcPts val="0"/>
              </a:spcAft>
              <a:buNone/>
            </a:pPr>
            <a:r>
              <a:rPr lang="en" sz="1900">
                <a:solidFill>
                  <a:schemeClr val="dk2"/>
                </a:solidFill>
                <a:latin typeface="Lato"/>
                <a:ea typeface="Lato"/>
                <a:cs typeface="Lato"/>
                <a:sym typeface="Lato"/>
              </a:rPr>
              <a:t>	e.geometry.vertices=vertices; </a:t>
            </a:r>
            <a:endParaRPr sz="1100">
              <a:solidFill>
                <a:schemeClr val="dk2"/>
              </a:solidFill>
              <a:latin typeface="Lato"/>
              <a:ea typeface="Lato"/>
              <a:cs typeface="Lato"/>
              <a:sym typeface="Lato"/>
            </a:endParaRPr>
          </a:p>
          <a:p>
            <a:pPr marL="0" lvl="0" indent="0" algn="l" rtl="0">
              <a:lnSpc>
                <a:spcPct val="70000"/>
              </a:lnSpc>
              <a:spcBef>
                <a:spcPts val="800"/>
              </a:spcBef>
              <a:spcAft>
                <a:spcPts val="0"/>
              </a:spcAft>
              <a:buNone/>
            </a:pPr>
            <a:r>
              <a:rPr lang="en" sz="1900">
                <a:solidFill>
                  <a:schemeClr val="dk2"/>
                </a:solidFill>
                <a:latin typeface="Lato"/>
                <a:ea typeface="Lato"/>
                <a:cs typeface="Lato"/>
                <a:sym typeface="Lato"/>
              </a:rPr>
              <a:t>	e.geometry.verticesNeedUpdate=true; </a:t>
            </a:r>
            <a:endParaRPr sz="1100">
              <a:solidFill>
                <a:schemeClr val="dk2"/>
              </a:solidFill>
              <a:latin typeface="Lato"/>
              <a:ea typeface="Lato"/>
              <a:cs typeface="Lato"/>
              <a:sym typeface="Lato"/>
            </a:endParaRPr>
          </a:p>
          <a:p>
            <a:pPr marL="0" lvl="0" indent="0" algn="l" rtl="0">
              <a:lnSpc>
                <a:spcPct val="70000"/>
              </a:lnSpc>
              <a:spcBef>
                <a:spcPts val="800"/>
              </a:spcBef>
              <a:spcAft>
                <a:spcPts val="0"/>
              </a:spcAft>
              <a:buNone/>
            </a:pPr>
            <a:r>
              <a:rPr lang="en" sz="1900">
                <a:solidFill>
                  <a:schemeClr val="dk2"/>
                </a:solidFill>
                <a:latin typeface="Lato"/>
                <a:ea typeface="Lato"/>
                <a:cs typeface="Lato"/>
                <a:sym typeface="Lato"/>
              </a:rPr>
              <a:t>	e.geometry.computeFaceNormals(); </a:t>
            </a:r>
            <a:endParaRPr sz="1100">
              <a:solidFill>
                <a:schemeClr val="dk2"/>
              </a:solidFill>
              <a:latin typeface="Lato"/>
              <a:ea typeface="Lato"/>
              <a:cs typeface="Lato"/>
              <a:sym typeface="Lato"/>
            </a:endParaRPr>
          </a:p>
          <a:p>
            <a:pPr marL="0" lvl="0" indent="0" algn="l" rtl="0">
              <a:lnSpc>
                <a:spcPct val="70000"/>
              </a:lnSpc>
              <a:spcBef>
                <a:spcPts val="800"/>
              </a:spcBef>
              <a:spcAft>
                <a:spcPts val="1600"/>
              </a:spcAft>
              <a:buNone/>
            </a:pPr>
            <a:r>
              <a:rPr lang="en" sz="1900">
                <a:solidFill>
                  <a:schemeClr val="dk2"/>
                </a:solidFill>
                <a:latin typeface="Lato"/>
                <a:ea typeface="Lato"/>
                <a:cs typeface="Lato"/>
                <a:sym typeface="Lato"/>
              </a:rPr>
              <a:t>	}); </a:t>
            </a:r>
            <a:endParaRPr sz="1400"/>
          </a:p>
        </p:txBody>
      </p:sp>
      <p:sp>
        <p:nvSpPr>
          <p:cNvPr id="336" name="Google Shape;336;p57"/>
          <p:cNvSpPr txBox="1">
            <a:spLocks noGrp="1"/>
          </p:cNvSpPr>
          <p:nvPr>
            <p:ph type="ctrTitle"/>
          </p:nvPr>
        </p:nvSpPr>
        <p:spPr>
          <a:xfrm>
            <a:off x="870650" y="407300"/>
            <a:ext cx="7601100" cy="8895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000">
                <a:solidFill>
                  <a:srgbClr val="000000"/>
                </a:solidFill>
                <a:latin typeface="Raleway"/>
                <a:ea typeface="Raleway"/>
                <a:cs typeface="Raleway"/>
                <a:sym typeface="Raleway"/>
              </a:rPr>
              <a:t>The Properties and Functions of a geometry (cont.)</a:t>
            </a:r>
            <a:endParaRPr sz="3000">
              <a:solidFill>
                <a:srgbClr val="000000"/>
              </a:solidFill>
              <a:latin typeface="Raleway"/>
              <a:ea typeface="Raleway"/>
              <a:cs typeface="Raleway"/>
              <a:sym typeface="Raleway"/>
            </a:endParaRPr>
          </a:p>
          <a:p>
            <a:pPr marL="0" lvl="0" indent="0" algn="l" rtl="0">
              <a:spcBef>
                <a:spcPts val="0"/>
              </a:spcBef>
              <a:spcAft>
                <a:spcPts val="0"/>
              </a:spcAft>
              <a:buNone/>
            </a:pPr>
            <a:endParaRPr sz="3000">
              <a:solidFill>
                <a:srgbClr val="1A1A1A"/>
              </a:solidFill>
              <a:latin typeface="Raleway"/>
              <a:ea typeface="Raleway"/>
              <a:cs typeface="Raleway"/>
              <a:sym typeface="Raleway"/>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58"/>
          <p:cNvSpPr txBox="1">
            <a:spLocks noGrp="1"/>
          </p:cNvSpPr>
          <p:nvPr>
            <p:ph type="body" idx="4294967295"/>
          </p:nvPr>
        </p:nvSpPr>
        <p:spPr>
          <a:xfrm>
            <a:off x="870650" y="1692450"/>
            <a:ext cx="7860600" cy="3442200"/>
          </a:xfrm>
          <a:prstGeom prst="rect">
            <a:avLst/>
          </a:prstGeom>
        </p:spPr>
        <p:txBody>
          <a:bodyPr spcFirstLastPara="1" wrap="square" lIns="91425" tIns="91425" rIns="91425" bIns="91425" anchor="t" anchorCtr="0">
            <a:noAutofit/>
          </a:bodyPr>
          <a:lstStyle/>
          <a:p>
            <a:pPr marL="0" lvl="0" indent="0" algn="just" rtl="0">
              <a:lnSpc>
                <a:spcPct val="90000"/>
              </a:lnSpc>
              <a:spcBef>
                <a:spcPts val="0"/>
              </a:spcBef>
              <a:spcAft>
                <a:spcPts val="0"/>
              </a:spcAft>
              <a:buClr>
                <a:srgbClr val="1A9988"/>
              </a:buClr>
              <a:buSzPts val="2100"/>
              <a:buFont typeface="Arial"/>
              <a:buNone/>
            </a:pPr>
            <a:r>
              <a:rPr lang="en" sz="1800">
                <a:solidFill>
                  <a:schemeClr val="dk2"/>
                </a:solidFill>
                <a:latin typeface="Lato"/>
                <a:ea typeface="Lato"/>
                <a:cs typeface="Lato"/>
                <a:sym typeface="Lato"/>
              </a:rPr>
              <a:t>Sebelumnya, kita telah membuat bangun geometri dengan mendeklarasikan bentuk dari objek dan dikombinasikan dengan materialnya. Dengan function clone kita dapat membuat bangun geometri yang sama namun menggunakan mesh dengan material yang berbeda.</a:t>
            </a:r>
            <a:endParaRPr sz="1800">
              <a:solidFill>
                <a:schemeClr val="dk2"/>
              </a:solidFill>
              <a:latin typeface="Lato"/>
              <a:ea typeface="Lato"/>
              <a:cs typeface="Lato"/>
              <a:sym typeface="Lato"/>
            </a:endParaRPr>
          </a:p>
          <a:p>
            <a:pPr marL="0" lvl="0" indent="0" algn="just" rtl="0">
              <a:lnSpc>
                <a:spcPct val="90000"/>
              </a:lnSpc>
              <a:spcBef>
                <a:spcPts val="0"/>
              </a:spcBef>
              <a:spcAft>
                <a:spcPts val="0"/>
              </a:spcAft>
              <a:buClr>
                <a:srgbClr val="1A9988"/>
              </a:buClr>
              <a:buSzPts val="2100"/>
              <a:buFont typeface="Arial"/>
              <a:buNone/>
            </a:pPr>
            <a:endParaRPr sz="1800">
              <a:solidFill>
                <a:schemeClr val="dk2"/>
              </a:solidFill>
              <a:latin typeface="Lato"/>
              <a:ea typeface="Lato"/>
              <a:cs typeface="Lato"/>
              <a:sym typeface="Lato"/>
            </a:endParaRPr>
          </a:p>
          <a:p>
            <a:pPr marL="0" lvl="0" indent="0" algn="just" rtl="0">
              <a:lnSpc>
                <a:spcPct val="90000"/>
              </a:lnSpc>
              <a:spcBef>
                <a:spcPts val="0"/>
              </a:spcBef>
              <a:spcAft>
                <a:spcPts val="0"/>
              </a:spcAft>
              <a:buClr>
                <a:srgbClr val="1A9988"/>
              </a:buClr>
              <a:buSzPts val="2100"/>
              <a:buFont typeface="Arial"/>
              <a:buNone/>
            </a:pPr>
            <a:r>
              <a:rPr lang="en" sz="1800">
                <a:solidFill>
                  <a:schemeClr val="dk2"/>
                </a:solidFill>
                <a:latin typeface="Lato"/>
                <a:ea typeface="Lato"/>
                <a:cs typeface="Lato"/>
                <a:sym typeface="Lato"/>
              </a:rPr>
              <a:t>Function clone dapat digunakan berkali-kali, dengan menghapus object clone sebelumnya dan menggambar object clone yang baru berdasarkan current vertices dari main objectnya.</a:t>
            </a:r>
            <a:endParaRPr sz="1800">
              <a:solidFill>
                <a:schemeClr val="dk2"/>
              </a:solidFill>
              <a:latin typeface="Lato"/>
              <a:ea typeface="Lato"/>
              <a:cs typeface="Lato"/>
              <a:sym typeface="Lato"/>
            </a:endParaRPr>
          </a:p>
          <a:p>
            <a:pPr marL="0" lvl="0" indent="0" algn="just" rtl="0">
              <a:lnSpc>
                <a:spcPct val="90000"/>
              </a:lnSpc>
              <a:spcBef>
                <a:spcPts val="800"/>
              </a:spcBef>
              <a:spcAft>
                <a:spcPts val="0"/>
              </a:spcAft>
              <a:buClr>
                <a:srgbClr val="1A9988"/>
              </a:buClr>
              <a:buSzPts val="2100"/>
              <a:buFont typeface="Arial"/>
              <a:buNone/>
            </a:pPr>
            <a:endParaRPr sz="1800">
              <a:solidFill>
                <a:schemeClr val="dk2"/>
              </a:solidFill>
              <a:latin typeface="Lato"/>
              <a:ea typeface="Lato"/>
              <a:cs typeface="Lato"/>
              <a:sym typeface="Lato"/>
            </a:endParaRPr>
          </a:p>
          <a:p>
            <a:pPr marL="0" lvl="0" indent="0" algn="just" rtl="0">
              <a:lnSpc>
                <a:spcPct val="90000"/>
              </a:lnSpc>
              <a:spcBef>
                <a:spcPts val="800"/>
              </a:spcBef>
              <a:spcAft>
                <a:spcPts val="0"/>
              </a:spcAft>
              <a:buClr>
                <a:srgbClr val="1A9988"/>
              </a:buClr>
              <a:buSzPts val="2100"/>
              <a:buFont typeface="Arial"/>
              <a:buNone/>
            </a:pPr>
            <a:endParaRPr sz="1800">
              <a:solidFill>
                <a:schemeClr val="dk2"/>
              </a:solidFill>
              <a:latin typeface="Lato"/>
              <a:ea typeface="Lato"/>
              <a:cs typeface="Lato"/>
              <a:sym typeface="Lato"/>
            </a:endParaRPr>
          </a:p>
          <a:p>
            <a:pPr marL="457200" lvl="0" indent="0" algn="l" rtl="0">
              <a:lnSpc>
                <a:spcPct val="70000"/>
              </a:lnSpc>
              <a:spcBef>
                <a:spcPts val="1600"/>
              </a:spcBef>
              <a:spcAft>
                <a:spcPts val="1600"/>
              </a:spcAft>
              <a:buNone/>
            </a:pPr>
            <a:endParaRPr sz="1900">
              <a:solidFill>
                <a:schemeClr val="dk2"/>
              </a:solidFill>
              <a:latin typeface="Lato"/>
              <a:ea typeface="Lato"/>
              <a:cs typeface="Lato"/>
              <a:sym typeface="Lato"/>
            </a:endParaRPr>
          </a:p>
        </p:txBody>
      </p:sp>
      <p:sp>
        <p:nvSpPr>
          <p:cNvPr id="342" name="Google Shape;342;p58"/>
          <p:cNvSpPr txBox="1">
            <a:spLocks noGrp="1"/>
          </p:cNvSpPr>
          <p:nvPr>
            <p:ph type="ctrTitle"/>
          </p:nvPr>
        </p:nvSpPr>
        <p:spPr>
          <a:xfrm>
            <a:off x="870650" y="407300"/>
            <a:ext cx="8066400" cy="8895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1A9988"/>
              </a:buClr>
              <a:buSzPts val="3300"/>
              <a:buFont typeface="Calibri"/>
              <a:buNone/>
            </a:pPr>
            <a:r>
              <a:rPr lang="en" sz="3000">
                <a:solidFill>
                  <a:srgbClr val="000000"/>
                </a:solidFill>
                <a:latin typeface="Raleway"/>
                <a:ea typeface="Raleway"/>
                <a:cs typeface="Raleway"/>
                <a:sym typeface="Raleway"/>
              </a:rPr>
              <a:t>The Properties and Functions of geometry (cont.) – menggunakan clone function</a:t>
            </a:r>
            <a:endParaRPr sz="3000">
              <a:solidFill>
                <a:srgbClr val="000000"/>
              </a:solidFill>
              <a:latin typeface="Raleway"/>
              <a:ea typeface="Raleway"/>
              <a:cs typeface="Raleway"/>
              <a:sym typeface="Raleway"/>
            </a:endParaRPr>
          </a:p>
          <a:p>
            <a:pPr marL="0" lvl="0" indent="0" algn="l" rtl="0">
              <a:spcBef>
                <a:spcPts val="0"/>
              </a:spcBef>
              <a:spcAft>
                <a:spcPts val="0"/>
              </a:spcAft>
              <a:buNone/>
            </a:pPr>
            <a:endParaRPr sz="3000">
              <a:solidFill>
                <a:srgbClr val="1A1A1A"/>
              </a:solidFill>
              <a:latin typeface="Raleway"/>
              <a:ea typeface="Raleway"/>
              <a:cs typeface="Raleway"/>
              <a:sym typeface="Raleway"/>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59"/>
          <p:cNvSpPr txBox="1">
            <a:spLocks noGrp="1"/>
          </p:cNvSpPr>
          <p:nvPr>
            <p:ph type="body" idx="4294967295"/>
          </p:nvPr>
        </p:nvSpPr>
        <p:spPr>
          <a:xfrm>
            <a:off x="1024050" y="1296600"/>
            <a:ext cx="7447500" cy="36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Font typeface="Arial"/>
              <a:buNone/>
            </a:pPr>
            <a:r>
              <a:rPr lang="en" sz="1400" b="1">
                <a:latin typeface="Calibri"/>
                <a:ea typeface="Calibri"/>
                <a:cs typeface="Calibri"/>
                <a:sym typeface="Calibri"/>
              </a:rPr>
              <a:t>Berikut beberapa function/property yang digunakan untuk menampilkan mesh pada scene:</a:t>
            </a:r>
            <a:endParaRPr sz="1400" b="1">
              <a:latin typeface="Calibri"/>
              <a:ea typeface="Calibri"/>
              <a:cs typeface="Calibri"/>
              <a:sym typeface="Calibri"/>
            </a:endParaRPr>
          </a:p>
          <a:p>
            <a:pPr marL="0" lvl="0" indent="0" algn="l" rtl="0">
              <a:lnSpc>
                <a:spcPct val="115000"/>
              </a:lnSpc>
              <a:spcBef>
                <a:spcPts val="1600"/>
              </a:spcBef>
              <a:spcAft>
                <a:spcPts val="1600"/>
              </a:spcAft>
              <a:buNone/>
            </a:pPr>
            <a:endParaRPr sz="1400" b="1">
              <a:solidFill>
                <a:schemeClr val="dk2"/>
              </a:solidFill>
              <a:latin typeface="Roboto Condensed"/>
              <a:ea typeface="Roboto Condensed"/>
              <a:cs typeface="Roboto Condensed"/>
              <a:sym typeface="Roboto Condensed"/>
            </a:endParaRPr>
          </a:p>
        </p:txBody>
      </p:sp>
      <p:sp>
        <p:nvSpPr>
          <p:cNvPr id="348" name="Google Shape;348;p59"/>
          <p:cNvSpPr txBox="1">
            <a:spLocks noGrp="1"/>
          </p:cNvSpPr>
          <p:nvPr>
            <p:ph type="ctrTitle"/>
          </p:nvPr>
        </p:nvSpPr>
        <p:spPr>
          <a:xfrm>
            <a:off x="1081200" y="562500"/>
            <a:ext cx="6981600" cy="734100"/>
          </a:xfrm>
          <a:prstGeom prst="rect">
            <a:avLst/>
          </a:prstGeom>
        </p:spPr>
        <p:txBody>
          <a:bodyPr spcFirstLastPara="1" wrap="square" lIns="91425" tIns="91425" rIns="91425" bIns="91425" anchor="t" anchorCtr="0">
            <a:noAutofit/>
          </a:bodyPr>
          <a:lstStyle/>
          <a:p>
            <a:pPr marL="0" lvl="0" indent="0" algn="ctr" rtl="0">
              <a:lnSpc>
                <a:spcPct val="90000"/>
              </a:lnSpc>
              <a:spcBef>
                <a:spcPts val="0"/>
              </a:spcBef>
              <a:spcAft>
                <a:spcPts val="0"/>
              </a:spcAft>
              <a:buClr>
                <a:srgbClr val="1A9988"/>
              </a:buClr>
              <a:buSzPts val="3300"/>
              <a:buFont typeface="Calibri"/>
              <a:buNone/>
            </a:pPr>
            <a:r>
              <a:rPr lang="en" sz="3000">
                <a:solidFill>
                  <a:srgbClr val="000000"/>
                </a:solidFill>
                <a:latin typeface="Raleway"/>
                <a:ea typeface="Raleway"/>
                <a:cs typeface="Raleway"/>
                <a:sym typeface="Raleway"/>
              </a:rPr>
              <a:t>Function and Attributes for meshes</a:t>
            </a:r>
            <a:endParaRPr sz="3000">
              <a:solidFill>
                <a:srgbClr val="000000"/>
              </a:solidFill>
              <a:latin typeface="Raleway"/>
              <a:ea typeface="Raleway"/>
              <a:cs typeface="Raleway"/>
              <a:sym typeface="Raleway"/>
            </a:endParaRPr>
          </a:p>
          <a:p>
            <a:pPr marL="0" lvl="0" indent="0" algn="ctr" rtl="0">
              <a:spcBef>
                <a:spcPts val="0"/>
              </a:spcBef>
              <a:spcAft>
                <a:spcPts val="0"/>
              </a:spcAft>
              <a:buNone/>
            </a:pPr>
            <a:endParaRPr sz="3000">
              <a:solidFill>
                <a:srgbClr val="000000"/>
              </a:solidFill>
              <a:latin typeface="Raleway"/>
              <a:ea typeface="Raleway"/>
              <a:cs typeface="Raleway"/>
              <a:sym typeface="Raleway"/>
            </a:endParaRPr>
          </a:p>
        </p:txBody>
      </p:sp>
      <p:graphicFrame>
        <p:nvGraphicFramePr>
          <p:cNvPr id="349" name="Google Shape;349;p59"/>
          <p:cNvGraphicFramePr/>
          <p:nvPr/>
        </p:nvGraphicFramePr>
        <p:xfrm>
          <a:off x="534403" y="1786407"/>
          <a:ext cx="3000000" cy="3000000"/>
        </p:xfrm>
        <a:graphic>
          <a:graphicData uri="http://schemas.openxmlformats.org/drawingml/2006/table">
            <a:tbl>
              <a:tblPr firstRow="1" bandRow="1">
                <a:noFill/>
                <a:tableStyleId>{748E4C79-0A34-458C-9458-5C098B0EB1ED}</a:tableStyleId>
              </a:tblPr>
              <a:tblGrid>
                <a:gridCol w="3990450"/>
                <a:gridCol w="3990450"/>
              </a:tblGrid>
              <a:tr h="278125">
                <a:tc>
                  <a:txBody>
                    <a:bodyPr/>
                    <a:lstStyle/>
                    <a:p>
                      <a:pPr marL="0" marR="0" lvl="0" indent="0" algn="l" rtl="0">
                        <a:spcBef>
                          <a:spcPts val="0"/>
                        </a:spcBef>
                        <a:spcAft>
                          <a:spcPts val="0"/>
                        </a:spcAft>
                        <a:buNone/>
                      </a:pPr>
                      <a:r>
                        <a:rPr lang="en" sz="1400" u="none" strike="noStrike" cap="none"/>
                        <a:t>Function/Property</a:t>
                      </a:r>
                      <a:endParaRPr sz="1400"/>
                    </a:p>
                  </a:txBody>
                  <a:tcPr marL="68600" marR="68600" marT="34300" marB="34300"/>
                </a:tc>
                <a:tc>
                  <a:txBody>
                    <a:bodyPr/>
                    <a:lstStyle/>
                    <a:p>
                      <a:pPr marL="0" marR="0" lvl="0" indent="0" algn="l" rtl="0">
                        <a:spcBef>
                          <a:spcPts val="0"/>
                        </a:spcBef>
                        <a:spcAft>
                          <a:spcPts val="0"/>
                        </a:spcAft>
                        <a:buNone/>
                      </a:pPr>
                      <a:r>
                        <a:rPr lang="en" sz="1400"/>
                        <a:t>Description</a:t>
                      </a:r>
                      <a:endParaRPr sz="1400"/>
                    </a:p>
                  </a:txBody>
                  <a:tcPr marL="68600" marR="68600" marT="34300" marB="34300"/>
                </a:tc>
              </a:tr>
              <a:tr h="278125">
                <a:tc>
                  <a:txBody>
                    <a:bodyPr/>
                    <a:lstStyle/>
                    <a:p>
                      <a:pPr marL="0" marR="0" lvl="0" indent="0" algn="l" rtl="0">
                        <a:spcBef>
                          <a:spcPts val="0"/>
                        </a:spcBef>
                        <a:spcAft>
                          <a:spcPts val="0"/>
                        </a:spcAft>
                        <a:buNone/>
                      </a:pPr>
                      <a:r>
                        <a:rPr lang="en" sz="1400">
                          <a:solidFill>
                            <a:srgbClr val="434343"/>
                          </a:solidFill>
                        </a:rPr>
                        <a:t>Position</a:t>
                      </a:r>
                      <a:endParaRPr sz="1400">
                        <a:solidFill>
                          <a:srgbClr val="434343"/>
                        </a:solidFill>
                      </a:endParaRPr>
                    </a:p>
                  </a:txBody>
                  <a:tcPr marL="68600" marR="68600" marT="34300" marB="34300"/>
                </a:tc>
                <a:tc>
                  <a:txBody>
                    <a:bodyPr/>
                    <a:lstStyle/>
                    <a:p>
                      <a:pPr marL="0" marR="0" lvl="0" indent="0" algn="l" rtl="0">
                        <a:lnSpc>
                          <a:spcPct val="100000"/>
                        </a:lnSpc>
                        <a:spcBef>
                          <a:spcPts val="0"/>
                        </a:spcBef>
                        <a:spcAft>
                          <a:spcPts val="0"/>
                        </a:spcAft>
                        <a:buClr>
                          <a:srgbClr val="1A9988"/>
                        </a:buClr>
                        <a:buSzPts val="1400"/>
                        <a:buFont typeface="Calibri"/>
                        <a:buNone/>
                      </a:pPr>
                      <a:r>
                        <a:rPr lang="en" sz="1400" b="0" i="0" u="none" strike="noStrike">
                          <a:solidFill>
                            <a:srgbClr val="434343"/>
                          </a:solidFill>
                          <a:latin typeface="Calibri"/>
                          <a:ea typeface="Calibri"/>
                          <a:cs typeface="Calibri"/>
                          <a:sym typeface="Calibri"/>
                        </a:rPr>
                        <a:t>This determines the position of this object relative to the position of its parent. Most often, the parent of an object is a THREE.Scene object or a THREE.Object3D object. 	</a:t>
                      </a:r>
                      <a:endParaRPr sz="1100">
                        <a:solidFill>
                          <a:srgbClr val="434343"/>
                        </a:solidFill>
                      </a:endParaRPr>
                    </a:p>
                  </a:txBody>
                  <a:tcPr marL="68600" marR="68600" marT="34300" marB="34300"/>
                </a:tc>
              </a:tr>
              <a:tr h="278125">
                <a:tc>
                  <a:txBody>
                    <a:bodyPr/>
                    <a:lstStyle/>
                    <a:p>
                      <a:pPr marL="0" marR="0" lvl="0" indent="0" algn="l" rtl="0">
                        <a:lnSpc>
                          <a:spcPct val="100000"/>
                        </a:lnSpc>
                        <a:spcBef>
                          <a:spcPts val="0"/>
                        </a:spcBef>
                        <a:spcAft>
                          <a:spcPts val="0"/>
                        </a:spcAft>
                        <a:buClr>
                          <a:srgbClr val="1A9988"/>
                        </a:buClr>
                        <a:buSzPts val="1400"/>
                        <a:buFont typeface="Calibri"/>
                        <a:buNone/>
                      </a:pPr>
                      <a:r>
                        <a:rPr lang="en" sz="1400" b="0" i="0" u="none" strike="noStrike">
                          <a:solidFill>
                            <a:srgbClr val="434343"/>
                          </a:solidFill>
                          <a:latin typeface="Calibri"/>
                          <a:ea typeface="Calibri"/>
                          <a:cs typeface="Calibri"/>
                          <a:sym typeface="Calibri"/>
                        </a:rPr>
                        <a:t>Rotation</a:t>
                      </a:r>
                      <a:endParaRPr sz="1100">
                        <a:solidFill>
                          <a:srgbClr val="434343"/>
                        </a:solidFill>
                      </a:endParaRPr>
                    </a:p>
                  </a:txBody>
                  <a:tcPr marL="68600" marR="68600" marT="34300" marB="34300"/>
                </a:tc>
                <a:tc>
                  <a:txBody>
                    <a:bodyPr/>
                    <a:lstStyle/>
                    <a:p>
                      <a:pPr marL="0" marR="0" lvl="0" indent="0" algn="l" rtl="0">
                        <a:lnSpc>
                          <a:spcPct val="100000"/>
                        </a:lnSpc>
                        <a:spcBef>
                          <a:spcPts val="0"/>
                        </a:spcBef>
                        <a:spcAft>
                          <a:spcPts val="0"/>
                        </a:spcAft>
                        <a:buClr>
                          <a:srgbClr val="1A9988"/>
                        </a:buClr>
                        <a:buSzPts val="1400"/>
                        <a:buFont typeface="Calibri"/>
                        <a:buNone/>
                      </a:pPr>
                      <a:r>
                        <a:rPr lang="en" sz="1400" b="0" i="0" u="none" strike="noStrike">
                          <a:solidFill>
                            <a:srgbClr val="434343"/>
                          </a:solidFill>
                          <a:latin typeface="Calibri"/>
                          <a:ea typeface="Calibri"/>
                          <a:cs typeface="Calibri"/>
                          <a:sym typeface="Calibri"/>
                        </a:rPr>
                        <a:t>With this property, you can set the rotation of an object around any of its axes. Three.js also provides specific functions for rotations around an axis: rotateX(), rotateY(), and rotateZ() 	</a:t>
                      </a:r>
                      <a:endParaRPr sz="1100">
                        <a:solidFill>
                          <a:srgbClr val="434343"/>
                        </a:solidFill>
                      </a:endParaRPr>
                    </a:p>
                  </a:txBody>
                  <a:tcPr marL="68600" marR="68600" marT="34300" marB="34300"/>
                </a:tc>
              </a:tr>
              <a:tr h="278125">
                <a:tc>
                  <a:txBody>
                    <a:bodyPr/>
                    <a:lstStyle/>
                    <a:p>
                      <a:pPr marL="0" marR="0" lvl="0" indent="0" algn="l" rtl="0">
                        <a:lnSpc>
                          <a:spcPct val="100000"/>
                        </a:lnSpc>
                        <a:spcBef>
                          <a:spcPts val="0"/>
                        </a:spcBef>
                        <a:spcAft>
                          <a:spcPts val="0"/>
                        </a:spcAft>
                        <a:buClr>
                          <a:srgbClr val="1A9988"/>
                        </a:buClr>
                        <a:buSzPts val="1400"/>
                        <a:buFont typeface="Calibri"/>
                        <a:buNone/>
                      </a:pPr>
                      <a:r>
                        <a:rPr lang="en" sz="1400" b="0" i="0" u="none" strike="noStrike">
                          <a:solidFill>
                            <a:srgbClr val="434343"/>
                          </a:solidFill>
                          <a:latin typeface="Calibri"/>
                          <a:ea typeface="Calibri"/>
                          <a:cs typeface="Calibri"/>
                          <a:sym typeface="Calibri"/>
                        </a:rPr>
                        <a:t>Scale</a:t>
                      </a:r>
                      <a:endParaRPr sz="1400" b="0" i="0" u="none" strike="noStrike">
                        <a:solidFill>
                          <a:srgbClr val="434343"/>
                        </a:solidFill>
                        <a:latin typeface="Calibri"/>
                        <a:ea typeface="Calibri"/>
                        <a:cs typeface="Calibri"/>
                        <a:sym typeface="Calibri"/>
                      </a:endParaRPr>
                    </a:p>
                  </a:txBody>
                  <a:tcPr marL="68600" marR="68600" marT="34300" marB="34300"/>
                </a:tc>
                <a:tc>
                  <a:txBody>
                    <a:bodyPr/>
                    <a:lstStyle/>
                    <a:p>
                      <a:pPr marL="0" marR="0" lvl="0" indent="0" algn="l" rtl="0">
                        <a:lnSpc>
                          <a:spcPct val="100000"/>
                        </a:lnSpc>
                        <a:spcBef>
                          <a:spcPts val="0"/>
                        </a:spcBef>
                        <a:spcAft>
                          <a:spcPts val="0"/>
                        </a:spcAft>
                        <a:buClr>
                          <a:srgbClr val="1A9988"/>
                        </a:buClr>
                        <a:buSzPts val="1400"/>
                        <a:buFont typeface="Calibri"/>
                        <a:buNone/>
                      </a:pPr>
                      <a:r>
                        <a:rPr lang="en" sz="1400" b="0" i="0" u="none" strike="noStrike">
                          <a:solidFill>
                            <a:srgbClr val="434343"/>
                          </a:solidFill>
                          <a:latin typeface="Calibri"/>
                          <a:ea typeface="Calibri"/>
                          <a:cs typeface="Calibri"/>
                          <a:sym typeface="Calibri"/>
                        </a:rPr>
                        <a:t>This property allows you to scale the object around its </a:t>
                      </a:r>
                      <a:r>
                        <a:rPr lang="en" sz="1400" b="0" i="1" u="none" strike="noStrike">
                          <a:solidFill>
                            <a:srgbClr val="434343"/>
                          </a:solidFill>
                          <a:latin typeface="Calibri"/>
                          <a:ea typeface="Calibri"/>
                          <a:cs typeface="Calibri"/>
                          <a:sym typeface="Calibri"/>
                        </a:rPr>
                        <a:t>x</a:t>
                      </a:r>
                      <a:r>
                        <a:rPr lang="en" sz="1400" b="0" i="0" u="none" strike="noStrike">
                          <a:solidFill>
                            <a:srgbClr val="434343"/>
                          </a:solidFill>
                          <a:latin typeface="Calibri"/>
                          <a:ea typeface="Calibri"/>
                          <a:cs typeface="Calibri"/>
                          <a:sym typeface="Calibri"/>
                        </a:rPr>
                        <a:t>, </a:t>
                      </a:r>
                      <a:r>
                        <a:rPr lang="en" sz="1400" b="0" i="1" u="none" strike="noStrike">
                          <a:solidFill>
                            <a:srgbClr val="434343"/>
                          </a:solidFill>
                          <a:latin typeface="Calibri"/>
                          <a:ea typeface="Calibri"/>
                          <a:cs typeface="Calibri"/>
                          <a:sym typeface="Calibri"/>
                        </a:rPr>
                        <a:t>y</a:t>
                      </a:r>
                      <a:r>
                        <a:rPr lang="en" sz="1400" b="0" i="0" u="none" strike="noStrike">
                          <a:solidFill>
                            <a:srgbClr val="434343"/>
                          </a:solidFill>
                          <a:latin typeface="Calibri"/>
                          <a:ea typeface="Calibri"/>
                          <a:cs typeface="Calibri"/>
                          <a:sym typeface="Calibri"/>
                        </a:rPr>
                        <a:t>, and </a:t>
                      </a:r>
                      <a:r>
                        <a:rPr lang="en" sz="1400" b="0" i="1" u="none" strike="noStrike">
                          <a:solidFill>
                            <a:srgbClr val="434343"/>
                          </a:solidFill>
                          <a:latin typeface="Calibri"/>
                          <a:ea typeface="Calibri"/>
                          <a:cs typeface="Calibri"/>
                          <a:sym typeface="Calibri"/>
                        </a:rPr>
                        <a:t>z </a:t>
                      </a:r>
                      <a:r>
                        <a:rPr lang="en" sz="1400" b="0" i="0" u="none" strike="noStrike">
                          <a:solidFill>
                            <a:srgbClr val="434343"/>
                          </a:solidFill>
                          <a:latin typeface="Calibri"/>
                          <a:ea typeface="Calibri"/>
                          <a:cs typeface="Calibri"/>
                          <a:sym typeface="Calibri"/>
                        </a:rPr>
                        <a:t>axes. 	</a:t>
                      </a:r>
                      <a:endParaRPr sz="1100">
                        <a:solidFill>
                          <a:srgbClr val="434343"/>
                        </a:solidFill>
                      </a:endParaRPr>
                    </a:p>
                  </a:txBody>
                  <a:tcPr marL="68600" marR="68600" marT="34300" marB="34300"/>
                </a:tc>
              </a:tr>
              <a:tr h="278125">
                <a:tc>
                  <a:txBody>
                    <a:bodyPr/>
                    <a:lstStyle/>
                    <a:p>
                      <a:pPr marL="0" marR="0" lvl="0" indent="0" algn="l" rtl="0">
                        <a:lnSpc>
                          <a:spcPct val="100000"/>
                        </a:lnSpc>
                        <a:spcBef>
                          <a:spcPts val="0"/>
                        </a:spcBef>
                        <a:spcAft>
                          <a:spcPts val="0"/>
                        </a:spcAft>
                        <a:buClr>
                          <a:srgbClr val="1A9988"/>
                        </a:buClr>
                        <a:buSzPts val="1400"/>
                        <a:buFont typeface="Calibri"/>
                        <a:buNone/>
                      </a:pPr>
                      <a:r>
                        <a:rPr lang="en" sz="1400" b="0" i="0" u="none" strike="noStrike">
                          <a:solidFill>
                            <a:srgbClr val="434343"/>
                          </a:solidFill>
                          <a:latin typeface="Calibri"/>
                          <a:ea typeface="Calibri"/>
                          <a:cs typeface="Calibri"/>
                          <a:sym typeface="Calibri"/>
                        </a:rPr>
                        <a:t>translateX(amount) 	</a:t>
                      </a:r>
                      <a:endParaRPr sz="1100">
                        <a:solidFill>
                          <a:srgbClr val="434343"/>
                        </a:solidFill>
                      </a:endParaRPr>
                    </a:p>
                  </a:txBody>
                  <a:tcPr marL="68600" marR="68600" marT="34300" marB="34300"/>
                </a:tc>
                <a:tc>
                  <a:txBody>
                    <a:bodyPr/>
                    <a:lstStyle/>
                    <a:p>
                      <a:pPr marL="0" marR="0" lvl="0" indent="0" algn="l" rtl="0">
                        <a:lnSpc>
                          <a:spcPct val="100000"/>
                        </a:lnSpc>
                        <a:spcBef>
                          <a:spcPts val="0"/>
                        </a:spcBef>
                        <a:spcAft>
                          <a:spcPts val="0"/>
                        </a:spcAft>
                        <a:buClr>
                          <a:srgbClr val="1A9988"/>
                        </a:buClr>
                        <a:buSzPts val="1400"/>
                        <a:buFont typeface="Calibri"/>
                        <a:buNone/>
                      </a:pPr>
                      <a:r>
                        <a:rPr lang="en" sz="1400" b="0" i="0" u="none" strike="noStrike">
                          <a:solidFill>
                            <a:srgbClr val="434343"/>
                          </a:solidFill>
                          <a:latin typeface="Calibri"/>
                          <a:ea typeface="Calibri"/>
                          <a:cs typeface="Calibri"/>
                          <a:sym typeface="Calibri"/>
                        </a:rPr>
                        <a:t>This property moves the object the specified amount over the </a:t>
                      </a:r>
                      <a:r>
                        <a:rPr lang="en" sz="1400" b="0" i="1" u="none" strike="noStrike">
                          <a:solidFill>
                            <a:srgbClr val="434343"/>
                          </a:solidFill>
                          <a:latin typeface="Calibri"/>
                          <a:ea typeface="Calibri"/>
                          <a:cs typeface="Calibri"/>
                          <a:sym typeface="Calibri"/>
                        </a:rPr>
                        <a:t>x </a:t>
                      </a:r>
                      <a:r>
                        <a:rPr lang="en" sz="1400" b="0" i="0" u="none" strike="noStrike">
                          <a:solidFill>
                            <a:srgbClr val="434343"/>
                          </a:solidFill>
                          <a:latin typeface="Calibri"/>
                          <a:ea typeface="Calibri"/>
                          <a:cs typeface="Calibri"/>
                          <a:sym typeface="Calibri"/>
                        </a:rPr>
                        <a:t>axis.	</a:t>
                      </a:r>
                      <a:endParaRPr sz="1100">
                        <a:solidFill>
                          <a:srgbClr val="434343"/>
                        </a:solidFill>
                      </a:endParaRPr>
                    </a:p>
                  </a:txBody>
                  <a:tcPr marL="68600" marR="68600" marT="34300" marB="34300"/>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2"/>
          <p:cNvSpPr txBox="1">
            <a:spLocks noGrp="1"/>
          </p:cNvSpPr>
          <p:nvPr>
            <p:ph type="body" idx="1"/>
          </p:nvPr>
        </p:nvSpPr>
        <p:spPr>
          <a:xfrm>
            <a:off x="870650" y="1296600"/>
            <a:ext cx="6919200" cy="36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Lato"/>
                <a:ea typeface="Lato"/>
                <a:cs typeface="Lato"/>
                <a:sym typeface="Lato"/>
              </a:rPr>
              <a:t>Three.js merupakan library dari JavaScript, sehingga tools yang dibutuhkan untuk membuat Three.js WebGL Application adalah text editor dan browser yang men-</a:t>
            </a:r>
            <a:r>
              <a:rPr lang="en" sz="1800" i="1">
                <a:solidFill>
                  <a:schemeClr val="dk2"/>
                </a:solidFill>
                <a:latin typeface="Lato"/>
                <a:ea typeface="Lato"/>
                <a:cs typeface="Lato"/>
                <a:sym typeface="Lato"/>
              </a:rPr>
              <a:t>support </a:t>
            </a:r>
            <a:r>
              <a:rPr lang="en" sz="1800">
                <a:solidFill>
                  <a:schemeClr val="dk2"/>
                </a:solidFill>
                <a:latin typeface="Lato"/>
                <a:ea typeface="Lato"/>
                <a:cs typeface="Lato"/>
                <a:sym typeface="Lato"/>
              </a:rPr>
              <a:t>untuk me-</a:t>
            </a:r>
            <a:r>
              <a:rPr lang="en" sz="1800" i="1">
                <a:solidFill>
                  <a:schemeClr val="dk2"/>
                </a:solidFill>
                <a:latin typeface="Lato"/>
                <a:ea typeface="Lato"/>
                <a:cs typeface="Lato"/>
                <a:sym typeface="Lato"/>
              </a:rPr>
              <a:t>render</a:t>
            </a:r>
            <a:r>
              <a:rPr lang="en" sz="1800">
                <a:solidFill>
                  <a:schemeClr val="dk2"/>
                </a:solidFill>
                <a:latin typeface="Lato"/>
                <a:ea typeface="Lato"/>
                <a:cs typeface="Lato"/>
                <a:sym typeface="Lato"/>
              </a:rPr>
              <a:t> hasil.</a:t>
            </a:r>
            <a:endParaRPr sz="1800">
              <a:solidFill>
                <a:schemeClr val="dk2"/>
              </a:solidFill>
              <a:latin typeface="Lato"/>
              <a:ea typeface="Lato"/>
              <a:cs typeface="Lato"/>
              <a:sym typeface="Lato"/>
            </a:endParaRPr>
          </a:p>
          <a:p>
            <a:pPr marL="457200" lvl="0" indent="-342900" algn="l" rtl="0">
              <a:spcBef>
                <a:spcPts val="1600"/>
              </a:spcBef>
              <a:spcAft>
                <a:spcPts val="0"/>
              </a:spcAft>
              <a:buClr>
                <a:schemeClr val="dk2"/>
              </a:buClr>
              <a:buSzPts val="1800"/>
              <a:buFont typeface="Lato"/>
              <a:buChar char="-"/>
            </a:pPr>
            <a:r>
              <a:rPr lang="en" sz="1800">
                <a:solidFill>
                  <a:schemeClr val="dk2"/>
                </a:solidFill>
                <a:latin typeface="Lato"/>
                <a:ea typeface="Lato"/>
                <a:cs typeface="Lato"/>
                <a:sym typeface="Lato"/>
              </a:rPr>
              <a:t>Sublime Text Editor</a:t>
            </a:r>
            <a:endParaRPr sz="1800">
              <a:solidFill>
                <a:schemeClr val="dk2"/>
              </a:solidFill>
              <a:latin typeface="Lato"/>
              <a:ea typeface="Lato"/>
              <a:cs typeface="Lato"/>
              <a:sym typeface="Lato"/>
            </a:endParaRPr>
          </a:p>
          <a:p>
            <a:pPr marL="457200" lvl="0" indent="-342900" algn="l" rtl="0">
              <a:spcBef>
                <a:spcPts val="0"/>
              </a:spcBef>
              <a:spcAft>
                <a:spcPts val="0"/>
              </a:spcAft>
              <a:buClr>
                <a:schemeClr val="dk2"/>
              </a:buClr>
              <a:buSzPts val="1800"/>
              <a:buFont typeface="Lato"/>
              <a:buChar char="-"/>
            </a:pPr>
            <a:r>
              <a:rPr lang="en" sz="1800">
                <a:solidFill>
                  <a:schemeClr val="dk2"/>
                </a:solidFill>
                <a:latin typeface="Lato"/>
                <a:ea typeface="Lato"/>
                <a:cs typeface="Lato"/>
                <a:sym typeface="Lato"/>
              </a:rPr>
              <a:t>Visual Studio Code</a:t>
            </a:r>
            <a:endParaRPr sz="1800">
              <a:solidFill>
                <a:schemeClr val="dk2"/>
              </a:solidFill>
              <a:latin typeface="Lato"/>
              <a:ea typeface="Lato"/>
              <a:cs typeface="Lato"/>
              <a:sym typeface="Lato"/>
            </a:endParaRPr>
          </a:p>
          <a:p>
            <a:pPr marL="457200" lvl="0" indent="-342900" algn="l" rtl="0">
              <a:spcBef>
                <a:spcPts val="0"/>
              </a:spcBef>
              <a:spcAft>
                <a:spcPts val="0"/>
              </a:spcAft>
              <a:buClr>
                <a:schemeClr val="dk2"/>
              </a:buClr>
              <a:buSzPts val="1800"/>
              <a:buFont typeface="Lato"/>
              <a:buChar char="-"/>
            </a:pPr>
            <a:r>
              <a:rPr lang="en" sz="1800">
                <a:solidFill>
                  <a:schemeClr val="dk2"/>
                </a:solidFill>
                <a:latin typeface="Lato"/>
                <a:ea typeface="Lato"/>
                <a:cs typeface="Lato"/>
                <a:sym typeface="Lato"/>
              </a:rPr>
              <a:t>Notepad++</a:t>
            </a:r>
            <a:endParaRPr sz="1800">
              <a:solidFill>
                <a:schemeClr val="dk2"/>
              </a:solidFill>
              <a:latin typeface="Lato"/>
              <a:ea typeface="Lato"/>
              <a:cs typeface="Lato"/>
              <a:sym typeface="Lato"/>
            </a:endParaRPr>
          </a:p>
          <a:p>
            <a:pPr marL="457200" lvl="0" indent="-342900" algn="l" rtl="0">
              <a:spcBef>
                <a:spcPts val="0"/>
              </a:spcBef>
              <a:spcAft>
                <a:spcPts val="0"/>
              </a:spcAft>
              <a:buClr>
                <a:schemeClr val="dk2"/>
              </a:buClr>
              <a:buSzPts val="1800"/>
              <a:buFont typeface="Lato"/>
              <a:buChar char="-"/>
            </a:pPr>
            <a:r>
              <a:rPr lang="en" sz="1800">
                <a:solidFill>
                  <a:schemeClr val="dk2"/>
                </a:solidFill>
                <a:latin typeface="Lato"/>
                <a:ea typeface="Lato"/>
                <a:cs typeface="Lato"/>
                <a:sym typeface="Lato"/>
              </a:rPr>
              <a:t>Google Chrome</a:t>
            </a:r>
            <a:endParaRPr sz="1800">
              <a:solidFill>
                <a:schemeClr val="dk2"/>
              </a:solidFill>
              <a:latin typeface="Lato"/>
              <a:ea typeface="Lato"/>
              <a:cs typeface="Lato"/>
              <a:sym typeface="Lato"/>
            </a:endParaRPr>
          </a:p>
          <a:p>
            <a:pPr marL="457200" lvl="0" indent="-342900" algn="l" rtl="0">
              <a:spcBef>
                <a:spcPts val="0"/>
              </a:spcBef>
              <a:spcAft>
                <a:spcPts val="0"/>
              </a:spcAft>
              <a:buClr>
                <a:schemeClr val="dk2"/>
              </a:buClr>
              <a:buSzPts val="1800"/>
              <a:buFont typeface="Lato"/>
              <a:buChar char="-"/>
            </a:pPr>
            <a:r>
              <a:rPr lang="en" sz="1800">
                <a:solidFill>
                  <a:schemeClr val="dk2"/>
                </a:solidFill>
                <a:latin typeface="Lato"/>
                <a:ea typeface="Lato"/>
                <a:cs typeface="Lato"/>
                <a:sym typeface="Lato"/>
              </a:rPr>
              <a:t>Firefox</a:t>
            </a:r>
            <a:endParaRPr sz="1800">
              <a:solidFill>
                <a:schemeClr val="dk2"/>
              </a:solidFill>
              <a:latin typeface="Lato"/>
              <a:ea typeface="Lato"/>
              <a:cs typeface="Lato"/>
              <a:sym typeface="Lato"/>
            </a:endParaRPr>
          </a:p>
          <a:p>
            <a:pPr marL="0" lvl="0" indent="0" algn="l" rtl="0">
              <a:spcBef>
                <a:spcPts val="1600"/>
              </a:spcBef>
              <a:spcAft>
                <a:spcPts val="1600"/>
              </a:spcAft>
              <a:buNone/>
            </a:pPr>
            <a:endParaRPr sz="1800">
              <a:solidFill>
                <a:schemeClr val="dk1"/>
              </a:solidFill>
            </a:endParaRPr>
          </a:p>
        </p:txBody>
      </p:sp>
      <p:sp>
        <p:nvSpPr>
          <p:cNvPr id="238" name="Google Shape;238;p42"/>
          <p:cNvSpPr txBox="1">
            <a:spLocks noGrp="1"/>
          </p:cNvSpPr>
          <p:nvPr>
            <p:ph type="ctrTitle"/>
          </p:nvPr>
        </p:nvSpPr>
        <p:spPr>
          <a:xfrm>
            <a:off x="870651" y="644175"/>
            <a:ext cx="52143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1A1A1A"/>
                </a:solidFill>
                <a:latin typeface="Raleway"/>
                <a:ea typeface="Raleway"/>
                <a:cs typeface="Raleway"/>
                <a:sym typeface="Raleway"/>
              </a:rPr>
              <a:t>Tools</a:t>
            </a:r>
            <a:endParaRPr sz="30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graphicFrame>
        <p:nvGraphicFramePr>
          <p:cNvPr id="354" name="Google Shape;354;p60"/>
          <p:cNvGraphicFramePr/>
          <p:nvPr/>
        </p:nvGraphicFramePr>
        <p:xfrm>
          <a:off x="581550" y="1162269"/>
          <a:ext cx="3000000" cy="3000000"/>
        </p:xfrm>
        <a:graphic>
          <a:graphicData uri="http://schemas.openxmlformats.org/drawingml/2006/table">
            <a:tbl>
              <a:tblPr firstRow="1" bandRow="1">
                <a:noFill/>
                <a:tableStyleId>{748E4C79-0A34-458C-9458-5C098B0EB1ED}</a:tableStyleId>
              </a:tblPr>
              <a:tblGrid>
                <a:gridCol w="3990450"/>
                <a:gridCol w="3990450"/>
              </a:tblGrid>
              <a:tr h="898025">
                <a:tc>
                  <a:txBody>
                    <a:bodyPr/>
                    <a:lstStyle/>
                    <a:p>
                      <a:pPr marL="0" marR="0" lvl="0" indent="0" algn="l" rtl="0">
                        <a:lnSpc>
                          <a:spcPct val="100000"/>
                        </a:lnSpc>
                        <a:spcBef>
                          <a:spcPts val="0"/>
                        </a:spcBef>
                        <a:spcAft>
                          <a:spcPts val="0"/>
                        </a:spcAft>
                        <a:buClr>
                          <a:srgbClr val="1A9988"/>
                        </a:buClr>
                        <a:buSzPts val="1400"/>
                        <a:buFont typeface="Calibri"/>
                        <a:buNone/>
                      </a:pPr>
                      <a:r>
                        <a:rPr lang="en" sz="1400" b="0" i="0" u="none" strike="noStrike">
                          <a:solidFill>
                            <a:srgbClr val="FFFFFF"/>
                          </a:solidFill>
                          <a:latin typeface="Calibri"/>
                          <a:ea typeface="Calibri"/>
                          <a:cs typeface="Calibri"/>
                          <a:sym typeface="Calibri"/>
                        </a:rPr>
                        <a:t>translateY(amount) 	</a:t>
                      </a:r>
                      <a:endParaRPr sz="1100" b="0" i="0" u="none" strike="noStrike">
                        <a:solidFill>
                          <a:srgbClr val="FFFFFF"/>
                        </a:solidFill>
                        <a:latin typeface="Calibri"/>
                        <a:ea typeface="Calibri"/>
                        <a:cs typeface="Calibri"/>
                        <a:sym typeface="Calibri"/>
                      </a:endParaRPr>
                    </a:p>
                  </a:txBody>
                  <a:tcPr marL="68600" marR="68600" marT="34300" marB="343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1A9988"/>
                        </a:buClr>
                        <a:buSzPts val="1400"/>
                        <a:buFont typeface="Calibri"/>
                        <a:buNone/>
                      </a:pPr>
                      <a:r>
                        <a:rPr lang="en" sz="1400" b="0" i="0" u="none" strike="noStrike">
                          <a:solidFill>
                            <a:srgbClr val="FFFFFF"/>
                          </a:solidFill>
                          <a:latin typeface="Calibri"/>
                          <a:ea typeface="Calibri"/>
                          <a:cs typeface="Calibri"/>
                          <a:sym typeface="Calibri"/>
                        </a:rPr>
                        <a:t>This property moves the object the specified amount over the </a:t>
                      </a:r>
                      <a:r>
                        <a:rPr lang="en" sz="1400" b="0" i="1" u="none" strike="noStrike">
                          <a:solidFill>
                            <a:srgbClr val="FFFFFF"/>
                          </a:solidFill>
                          <a:latin typeface="Calibri"/>
                          <a:ea typeface="Calibri"/>
                          <a:cs typeface="Calibri"/>
                          <a:sym typeface="Calibri"/>
                        </a:rPr>
                        <a:t>y </a:t>
                      </a:r>
                      <a:r>
                        <a:rPr lang="en" sz="1400" b="0" i="0" u="none" strike="noStrike">
                          <a:solidFill>
                            <a:srgbClr val="FFFFFF"/>
                          </a:solidFill>
                          <a:latin typeface="Calibri"/>
                          <a:ea typeface="Calibri"/>
                          <a:cs typeface="Calibri"/>
                          <a:sym typeface="Calibri"/>
                        </a:rPr>
                        <a:t>axis. 	</a:t>
                      </a:r>
                      <a:endParaRPr sz="1100">
                        <a:solidFill>
                          <a:srgbClr val="FFFFFF"/>
                        </a:solidFill>
                      </a:endParaRPr>
                    </a:p>
                    <a:p>
                      <a:pPr marL="0" marR="0" lvl="0" indent="0" algn="l" rtl="0">
                        <a:lnSpc>
                          <a:spcPct val="100000"/>
                        </a:lnSpc>
                        <a:spcBef>
                          <a:spcPts val="0"/>
                        </a:spcBef>
                        <a:spcAft>
                          <a:spcPts val="0"/>
                        </a:spcAft>
                        <a:buClr>
                          <a:srgbClr val="1A9988"/>
                        </a:buClr>
                        <a:buSzPts val="1400"/>
                        <a:buFont typeface="Calibri"/>
                        <a:buNone/>
                      </a:pPr>
                      <a:endParaRPr sz="1400" b="0" i="0" u="none" strike="noStrike">
                        <a:solidFill>
                          <a:srgbClr val="FFFFFF"/>
                        </a:solidFill>
                        <a:latin typeface="Calibri"/>
                        <a:ea typeface="Calibri"/>
                        <a:cs typeface="Calibri"/>
                        <a:sym typeface="Calibri"/>
                      </a:endParaRPr>
                    </a:p>
                  </a:txBody>
                  <a:tcPr marL="68600" marR="68600" marT="34300" marB="343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r>
              <a:tr h="1707675">
                <a:tc>
                  <a:txBody>
                    <a:bodyPr/>
                    <a:lstStyle/>
                    <a:p>
                      <a:pPr marL="0" marR="0" lvl="0" indent="0" algn="l" rtl="0">
                        <a:lnSpc>
                          <a:spcPct val="100000"/>
                        </a:lnSpc>
                        <a:spcBef>
                          <a:spcPts val="0"/>
                        </a:spcBef>
                        <a:spcAft>
                          <a:spcPts val="0"/>
                        </a:spcAft>
                        <a:buClr>
                          <a:srgbClr val="1A9988"/>
                        </a:buClr>
                        <a:buSzPts val="1400"/>
                        <a:buFont typeface="Calibri"/>
                        <a:buNone/>
                      </a:pPr>
                      <a:r>
                        <a:rPr lang="en" sz="1400" b="0" i="0" u="none" strike="noStrike">
                          <a:solidFill>
                            <a:srgbClr val="000000"/>
                          </a:solidFill>
                          <a:latin typeface="Calibri"/>
                          <a:ea typeface="Calibri"/>
                          <a:cs typeface="Calibri"/>
                          <a:sym typeface="Calibri"/>
                        </a:rPr>
                        <a:t>translatez(amount) 	</a:t>
                      </a:r>
                      <a:endParaRPr sz="1100">
                        <a:solidFill>
                          <a:srgbClr val="000000"/>
                        </a:solidFill>
                      </a:endParaRPr>
                    </a:p>
                    <a:p>
                      <a:pPr marL="0" marR="0" lvl="0" indent="0" algn="l" rtl="0">
                        <a:lnSpc>
                          <a:spcPct val="100000"/>
                        </a:lnSpc>
                        <a:spcBef>
                          <a:spcPts val="0"/>
                        </a:spcBef>
                        <a:spcAft>
                          <a:spcPts val="0"/>
                        </a:spcAft>
                        <a:buClr>
                          <a:srgbClr val="1A9988"/>
                        </a:buClr>
                        <a:buSzPts val="1400"/>
                        <a:buFont typeface="Calibri"/>
                        <a:buNone/>
                      </a:pPr>
                      <a:endParaRPr sz="1400" b="0" i="0" u="none" strike="noStrike">
                        <a:solidFill>
                          <a:srgbClr val="000000"/>
                        </a:solidFill>
                        <a:latin typeface="Calibri"/>
                        <a:ea typeface="Calibri"/>
                        <a:cs typeface="Calibri"/>
                        <a:sym typeface="Calibri"/>
                      </a:endParaRPr>
                    </a:p>
                  </a:txBody>
                  <a:tcPr marL="68600" marR="68600" marT="34300" marB="34300">
                    <a:lnT w="38100" cap="flat" cmpd="sng">
                      <a:solidFill>
                        <a:srgbClr val="FFFFFF"/>
                      </a:solidFill>
                      <a:prstDash val="solid"/>
                      <a:round/>
                      <a:headEnd type="none" w="sm" len="sm"/>
                      <a:tailEnd type="none" w="sm" len="sm"/>
                    </a:lnT>
                  </a:tcPr>
                </a:tc>
                <a:tc>
                  <a:txBody>
                    <a:bodyPr/>
                    <a:lstStyle/>
                    <a:p>
                      <a:pPr marL="0" marR="0" lvl="0" indent="0" algn="l" rtl="0">
                        <a:spcBef>
                          <a:spcPts val="0"/>
                        </a:spcBef>
                        <a:spcAft>
                          <a:spcPts val="0"/>
                        </a:spcAft>
                        <a:buNone/>
                      </a:pPr>
                      <a:r>
                        <a:rPr lang="en" sz="1400" b="0" i="0" u="none" strike="noStrike">
                          <a:solidFill>
                            <a:srgbClr val="000000"/>
                          </a:solidFill>
                          <a:latin typeface="Calibri"/>
                          <a:ea typeface="Calibri"/>
                          <a:cs typeface="Calibri"/>
                          <a:sym typeface="Calibri"/>
                        </a:rPr>
                        <a:t>This property moves the object the specified amount over the </a:t>
                      </a:r>
                      <a:r>
                        <a:rPr lang="en" sz="1400" b="0" i="1" u="none" strike="noStrike">
                          <a:solidFill>
                            <a:srgbClr val="000000"/>
                          </a:solidFill>
                          <a:latin typeface="Calibri"/>
                          <a:ea typeface="Calibri"/>
                          <a:cs typeface="Calibri"/>
                          <a:sym typeface="Calibri"/>
                        </a:rPr>
                        <a:t>z </a:t>
                      </a:r>
                      <a:r>
                        <a:rPr lang="en" sz="1400" b="0" i="0" u="none" strike="noStrike">
                          <a:solidFill>
                            <a:srgbClr val="000000"/>
                          </a:solidFill>
                          <a:latin typeface="Calibri"/>
                          <a:ea typeface="Calibri"/>
                          <a:cs typeface="Calibri"/>
                          <a:sym typeface="Calibri"/>
                        </a:rPr>
                        <a:t>axis. </a:t>
                      </a:r>
                      <a:endParaRPr sz="1100">
                        <a:solidFill>
                          <a:srgbClr val="000000"/>
                        </a:solidFill>
                      </a:endParaRPr>
                    </a:p>
                    <a:p>
                      <a:pPr marL="0" marR="0" lvl="0" indent="0" algn="l" rtl="0">
                        <a:spcBef>
                          <a:spcPts val="0"/>
                        </a:spcBef>
                        <a:spcAft>
                          <a:spcPts val="0"/>
                        </a:spcAft>
                        <a:buNone/>
                      </a:pPr>
                      <a:r>
                        <a:rPr lang="en" sz="1400" b="0" i="0" u="none" strike="noStrike">
                          <a:solidFill>
                            <a:srgbClr val="000000"/>
                          </a:solidFill>
                          <a:latin typeface="Calibri"/>
                          <a:ea typeface="Calibri"/>
                          <a:cs typeface="Calibri"/>
                          <a:sym typeface="Calibri"/>
                        </a:rPr>
                        <a:t>For the translate functions, you could also use the translateOnAxis(axis, distance) function, which allows you to translate the mesh a distance along a specific axis. 	</a:t>
                      </a:r>
                      <a:endParaRPr sz="1100">
                        <a:solidFill>
                          <a:srgbClr val="000000"/>
                        </a:solidFill>
                      </a:endParaRPr>
                    </a:p>
                  </a:txBody>
                  <a:tcPr marL="68600" marR="68600" marT="34300" marB="34300">
                    <a:lnT w="38100" cap="flat" cmpd="sng">
                      <a:solidFill>
                        <a:srgbClr val="FFFFFF"/>
                      </a:solidFill>
                      <a:prstDash val="solid"/>
                      <a:round/>
                      <a:headEnd type="none" w="sm" len="sm"/>
                      <a:tailEnd type="none" w="sm" len="sm"/>
                    </a:lnT>
                  </a:tcPr>
                </a:tc>
              </a:tr>
              <a:tr h="628125">
                <a:tc>
                  <a:txBody>
                    <a:bodyPr/>
                    <a:lstStyle/>
                    <a:p>
                      <a:pPr marL="0" marR="0" lvl="0" indent="0" algn="l" rtl="0">
                        <a:lnSpc>
                          <a:spcPct val="100000"/>
                        </a:lnSpc>
                        <a:spcBef>
                          <a:spcPts val="0"/>
                        </a:spcBef>
                        <a:spcAft>
                          <a:spcPts val="0"/>
                        </a:spcAft>
                        <a:buClr>
                          <a:srgbClr val="1A9988"/>
                        </a:buClr>
                        <a:buSzPts val="1400"/>
                        <a:buFont typeface="Calibri"/>
                        <a:buNone/>
                      </a:pPr>
                      <a:r>
                        <a:rPr lang="en" sz="1400" b="0" i="0" u="none" strike="noStrike">
                          <a:solidFill>
                            <a:srgbClr val="000000"/>
                          </a:solidFill>
                          <a:latin typeface="Calibri"/>
                          <a:ea typeface="Calibri"/>
                          <a:cs typeface="Calibri"/>
                          <a:sym typeface="Calibri"/>
                        </a:rPr>
                        <a:t>Visible</a:t>
                      </a:r>
                      <a:endParaRPr sz="1400" b="0" i="0" u="none" strike="noStrike">
                        <a:solidFill>
                          <a:srgbClr val="000000"/>
                        </a:solidFill>
                        <a:latin typeface="Calibri"/>
                        <a:ea typeface="Calibri"/>
                        <a:cs typeface="Calibri"/>
                        <a:sym typeface="Calibri"/>
                      </a:endParaRPr>
                    </a:p>
                  </a:txBody>
                  <a:tcPr marL="68600" marR="68600" marT="34300" marB="34300"/>
                </a:tc>
                <a:tc>
                  <a:txBody>
                    <a:bodyPr/>
                    <a:lstStyle/>
                    <a:p>
                      <a:pPr marL="0" marR="0" lvl="0" indent="0" algn="l" rtl="0">
                        <a:lnSpc>
                          <a:spcPct val="100000"/>
                        </a:lnSpc>
                        <a:spcBef>
                          <a:spcPts val="0"/>
                        </a:spcBef>
                        <a:spcAft>
                          <a:spcPts val="0"/>
                        </a:spcAft>
                        <a:buClr>
                          <a:srgbClr val="1A9988"/>
                        </a:buClr>
                        <a:buSzPts val="1400"/>
                        <a:buFont typeface="Calibri"/>
                        <a:buNone/>
                      </a:pPr>
                      <a:r>
                        <a:rPr lang="en" sz="1400" b="0" i="0" u="none" strike="noStrike">
                          <a:solidFill>
                            <a:srgbClr val="000000"/>
                          </a:solidFill>
                          <a:latin typeface="Calibri"/>
                          <a:ea typeface="Calibri"/>
                          <a:cs typeface="Calibri"/>
                          <a:sym typeface="Calibri"/>
                        </a:rPr>
                        <a:t>If you set this property to false, THREE.Mesh won't be rendered by Three.js 	</a:t>
                      </a:r>
                      <a:endParaRPr sz="1100">
                        <a:solidFill>
                          <a:srgbClr val="000000"/>
                        </a:solidFill>
                      </a:endParaRPr>
                    </a:p>
                  </a:txBody>
                  <a:tcPr marL="68600" marR="68600" marT="34300" marB="34300"/>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61"/>
          <p:cNvSpPr txBox="1">
            <a:spLocks noGrp="1"/>
          </p:cNvSpPr>
          <p:nvPr>
            <p:ph type="body" idx="4294967295"/>
          </p:nvPr>
        </p:nvSpPr>
        <p:spPr>
          <a:xfrm>
            <a:off x="870650" y="1296600"/>
            <a:ext cx="6919200" cy="3609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Font typeface="Lato"/>
              <a:buChar char="●"/>
            </a:pPr>
            <a:r>
              <a:rPr lang="en" sz="1800">
                <a:solidFill>
                  <a:schemeClr val="dk2"/>
                </a:solidFill>
                <a:latin typeface="Lato"/>
                <a:ea typeface="Lato"/>
                <a:cs typeface="Lato"/>
                <a:sym typeface="Lato"/>
              </a:rPr>
              <a:t>Perspective Camera</a:t>
            </a:r>
            <a:endParaRPr sz="1800">
              <a:solidFill>
                <a:schemeClr val="dk2"/>
              </a:solidFill>
              <a:latin typeface="Lato"/>
              <a:ea typeface="Lato"/>
              <a:cs typeface="Lato"/>
              <a:sym typeface="Lato"/>
            </a:endParaRPr>
          </a:p>
          <a:p>
            <a:pPr marL="457200" lvl="0" indent="0" algn="l" rtl="0">
              <a:spcBef>
                <a:spcPts val="1600"/>
              </a:spcBef>
              <a:spcAft>
                <a:spcPts val="0"/>
              </a:spcAft>
              <a:buNone/>
            </a:pPr>
            <a:r>
              <a:rPr lang="en" sz="1800">
                <a:solidFill>
                  <a:schemeClr val="dk2"/>
                </a:solidFill>
                <a:latin typeface="Lato"/>
                <a:ea typeface="Lato"/>
                <a:cs typeface="Lato"/>
                <a:sym typeface="Lato"/>
              </a:rPr>
              <a:t>Menampilkan tampilan yang natural</a:t>
            </a:r>
            <a:endParaRPr sz="1800">
              <a:solidFill>
                <a:schemeClr val="dk2"/>
              </a:solidFill>
              <a:latin typeface="Lato"/>
              <a:ea typeface="Lato"/>
              <a:cs typeface="Lato"/>
              <a:sym typeface="Lato"/>
            </a:endParaRPr>
          </a:p>
          <a:p>
            <a:pPr marL="457200" lvl="0" indent="0" algn="l" rtl="0">
              <a:spcBef>
                <a:spcPts val="1600"/>
              </a:spcBef>
              <a:spcAft>
                <a:spcPts val="0"/>
              </a:spcAft>
              <a:buNone/>
            </a:pPr>
            <a:r>
              <a:rPr lang="en" sz="1800">
                <a:solidFill>
                  <a:schemeClr val="dk2"/>
                </a:solidFill>
                <a:latin typeface="Lato"/>
                <a:ea typeface="Lato"/>
                <a:cs typeface="Lato"/>
                <a:sym typeface="Lato"/>
              </a:rPr>
              <a:t>Menerapkan konsep, semakin jauh posisi suatu object maka akan semakin kecil object tersebut saat dirender.</a:t>
            </a:r>
            <a:endParaRPr sz="1800">
              <a:solidFill>
                <a:schemeClr val="dk2"/>
              </a:solidFill>
              <a:latin typeface="Lato"/>
              <a:ea typeface="Lato"/>
              <a:cs typeface="Lato"/>
              <a:sym typeface="Lato"/>
            </a:endParaRPr>
          </a:p>
          <a:p>
            <a:pPr marL="457200" lvl="0" indent="-342900" algn="l" rtl="0">
              <a:spcBef>
                <a:spcPts val="1600"/>
              </a:spcBef>
              <a:spcAft>
                <a:spcPts val="0"/>
              </a:spcAft>
              <a:buClr>
                <a:schemeClr val="dk2"/>
              </a:buClr>
              <a:buSzPts val="1800"/>
              <a:buFont typeface="Lato"/>
              <a:buChar char="●"/>
            </a:pPr>
            <a:r>
              <a:rPr lang="en" sz="1800">
                <a:solidFill>
                  <a:schemeClr val="dk2"/>
                </a:solidFill>
                <a:latin typeface="Lato"/>
                <a:ea typeface="Lato"/>
                <a:cs typeface="Lato"/>
                <a:sym typeface="Lato"/>
              </a:rPr>
              <a:t>Orthographic Camera</a:t>
            </a:r>
            <a:endParaRPr sz="1800">
              <a:solidFill>
                <a:schemeClr val="dk2"/>
              </a:solidFill>
              <a:latin typeface="Lato"/>
              <a:ea typeface="Lato"/>
              <a:cs typeface="Lato"/>
              <a:sym typeface="Lato"/>
            </a:endParaRPr>
          </a:p>
          <a:p>
            <a:pPr marL="457200" lvl="0" indent="0" algn="l" rtl="0">
              <a:spcBef>
                <a:spcPts val="1600"/>
              </a:spcBef>
              <a:spcAft>
                <a:spcPts val="1600"/>
              </a:spcAft>
              <a:buNone/>
            </a:pPr>
            <a:r>
              <a:rPr lang="en" sz="1800">
                <a:solidFill>
                  <a:schemeClr val="dk2"/>
                </a:solidFill>
                <a:latin typeface="Lato"/>
                <a:ea typeface="Lato"/>
                <a:cs typeface="Lato"/>
                <a:sym typeface="Lato"/>
              </a:rPr>
              <a:t>Semua object dirender dalam ukuran yang sama, tidak memperdulikan jarak antara object dan camera.</a:t>
            </a:r>
            <a:endParaRPr sz="1800">
              <a:solidFill>
                <a:schemeClr val="dk2"/>
              </a:solidFill>
              <a:latin typeface="Lato"/>
              <a:ea typeface="Lato"/>
              <a:cs typeface="Lato"/>
              <a:sym typeface="Lato"/>
            </a:endParaRPr>
          </a:p>
        </p:txBody>
      </p:sp>
      <p:sp>
        <p:nvSpPr>
          <p:cNvPr id="360" name="Google Shape;360;p61"/>
          <p:cNvSpPr txBox="1">
            <a:spLocks noGrp="1"/>
          </p:cNvSpPr>
          <p:nvPr>
            <p:ph type="ctrTitle" idx="4294967295"/>
          </p:nvPr>
        </p:nvSpPr>
        <p:spPr>
          <a:xfrm>
            <a:off x="870650" y="644175"/>
            <a:ext cx="5843700" cy="65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solidFill>
                  <a:srgbClr val="1A1A1A"/>
                </a:solidFill>
                <a:latin typeface="Raleway"/>
                <a:ea typeface="Raleway"/>
                <a:cs typeface="Raleway"/>
                <a:sym typeface="Raleway"/>
              </a:rPr>
              <a:t>Different cameras for different uses</a:t>
            </a:r>
            <a:endParaRPr sz="2600">
              <a:solidFill>
                <a:srgbClr val="1A1A1A"/>
              </a:solidFill>
              <a:latin typeface="Raleway"/>
              <a:ea typeface="Raleway"/>
              <a:cs typeface="Raleway"/>
              <a:sym typeface="Raleway"/>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pic>
        <p:nvPicPr>
          <p:cNvPr id="365" name="Google Shape;365;p62"/>
          <p:cNvPicPr preferRelativeResize="0"/>
          <p:nvPr/>
        </p:nvPicPr>
        <p:blipFill rotWithShape="1">
          <a:blip r:embed="rId3">
            <a:alphaModFix/>
          </a:blip>
          <a:srcRect l="57584" t="43069" r="7372" b="28820"/>
          <a:stretch/>
        </p:blipFill>
        <p:spPr>
          <a:xfrm>
            <a:off x="1071674" y="1423300"/>
            <a:ext cx="7000651" cy="3158800"/>
          </a:xfrm>
          <a:prstGeom prst="rect">
            <a:avLst/>
          </a:prstGeom>
          <a:noFill/>
          <a:ln>
            <a:noFill/>
          </a:ln>
        </p:spPr>
      </p:pic>
      <p:sp>
        <p:nvSpPr>
          <p:cNvPr id="366" name="Google Shape;366;p62"/>
          <p:cNvSpPr txBox="1"/>
          <p:nvPr/>
        </p:nvSpPr>
        <p:spPr>
          <a:xfrm>
            <a:off x="727650" y="666975"/>
            <a:ext cx="7688700" cy="53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600" b="1">
                <a:solidFill>
                  <a:srgbClr val="1A1A1A"/>
                </a:solidFill>
                <a:latin typeface="Raleway"/>
                <a:ea typeface="Raleway"/>
                <a:cs typeface="Raleway"/>
                <a:sym typeface="Raleway"/>
              </a:rPr>
              <a:t>Contoh camera Perspective</a:t>
            </a:r>
            <a:endParaRPr sz="2600" b="1">
              <a:solidFill>
                <a:srgbClr val="1A1A1A"/>
              </a:solidFill>
              <a:latin typeface="Raleway"/>
              <a:ea typeface="Raleway"/>
              <a:cs typeface="Raleway"/>
              <a:sym typeface="Raleway"/>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63"/>
          <p:cNvSpPr txBox="1"/>
          <p:nvPr/>
        </p:nvSpPr>
        <p:spPr>
          <a:xfrm>
            <a:off x="727650" y="666975"/>
            <a:ext cx="7688700" cy="53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600" b="1">
                <a:solidFill>
                  <a:srgbClr val="1A1A1A"/>
                </a:solidFill>
                <a:latin typeface="Raleway"/>
                <a:ea typeface="Raleway"/>
                <a:cs typeface="Raleway"/>
                <a:sym typeface="Raleway"/>
              </a:rPr>
              <a:t>Contoh camera Orthographic</a:t>
            </a:r>
            <a:endParaRPr sz="2600" b="1">
              <a:solidFill>
                <a:srgbClr val="1A1A1A"/>
              </a:solidFill>
              <a:latin typeface="Raleway"/>
              <a:ea typeface="Raleway"/>
              <a:cs typeface="Raleway"/>
              <a:sym typeface="Raleway"/>
            </a:endParaRPr>
          </a:p>
        </p:txBody>
      </p:sp>
      <p:pic>
        <p:nvPicPr>
          <p:cNvPr id="372" name="Google Shape;372;p63"/>
          <p:cNvPicPr preferRelativeResize="0"/>
          <p:nvPr/>
        </p:nvPicPr>
        <p:blipFill rotWithShape="1">
          <a:blip r:embed="rId3">
            <a:alphaModFix/>
          </a:blip>
          <a:srcRect l="62987" t="22699" r="8915" b="39799"/>
          <a:stretch/>
        </p:blipFill>
        <p:spPr>
          <a:xfrm>
            <a:off x="1187613" y="1442950"/>
            <a:ext cx="6768773" cy="31885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graphicFrame>
        <p:nvGraphicFramePr>
          <p:cNvPr id="377" name="Google Shape;377;p64"/>
          <p:cNvGraphicFramePr/>
          <p:nvPr/>
        </p:nvGraphicFramePr>
        <p:xfrm>
          <a:off x="242513" y="652875"/>
          <a:ext cx="3000000" cy="3000000"/>
        </p:xfrm>
        <a:graphic>
          <a:graphicData uri="http://schemas.openxmlformats.org/drawingml/2006/table">
            <a:tbl>
              <a:tblPr>
                <a:noFill/>
                <a:tableStyleId>{A48C8153-2525-40CD-B6F0-FE51CD4EA152}</a:tableStyleId>
              </a:tblPr>
              <a:tblGrid>
                <a:gridCol w="1930900"/>
                <a:gridCol w="6728075"/>
              </a:tblGrid>
              <a:tr h="395100">
                <a:tc>
                  <a:txBody>
                    <a:bodyPr/>
                    <a:lstStyle/>
                    <a:p>
                      <a:pPr marL="0" lvl="0" indent="0" algn="l" rtl="0">
                        <a:spcBef>
                          <a:spcPts val="0"/>
                        </a:spcBef>
                        <a:spcAft>
                          <a:spcPts val="0"/>
                        </a:spcAft>
                        <a:buNone/>
                      </a:pPr>
                      <a:r>
                        <a:rPr lang="en" b="1"/>
                        <a:t>Argumen</a:t>
                      </a:r>
                      <a:endParaRPr b="1"/>
                    </a:p>
                  </a:txBody>
                  <a:tcPr marL="91425" marR="91425" marT="91425" marB="91425">
                    <a:solidFill>
                      <a:srgbClr val="D9D9D9"/>
                    </a:solidFill>
                  </a:tcPr>
                </a:tc>
                <a:tc>
                  <a:txBody>
                    <a:bodyPr/>
                    <a:lstStyle/>
                    <a:p>
                      <a:pPr marL="0" lvl="0" indent="0" algn="l" rtl="0">
                        <a:spcBef>
                          <a:spcPts val="0"/>
                        </a:spcBef>
                        <a:spcAft>
                          <a:spcPts val="0"/>
                        </a:spcAft>
                        <a:buNone/>
                      </a:pPr>
                      <a:r>
                        <a:rPr lang="en" b="1"/>
                        <a:t>Deskripsi</a:t>
                      </a:r>
                      <a:endParaRPr b="1"/>
                    </a:p>
                  </a:txBody>
                  <a:tcPr marL="91425" marR="91425" marT="91425" marB="91425">
                    <a:solidFill>
                      <a:srgbClr val="D9D9D9"/>
                    </a:solidFill>
                  </a:tcPr>
                </a:tc>
              </a:tr>
              <a:tr h="817075">
                <a:tc>
                  <a:txBody>
                    <a:bodyPr/>
                    <a:lstStyle/>
                    <a:p>
                      <a:pPr marL="0" lvl="0" indent="0" algn="l" rtl="0">
                        <a:spcBef>
                          <a:spcPts val="0"/>
                        </a:spcBef>
                        <a:spcAft>
                          <a:spcPts val="0"/>
                        </a:spcAft>
                        <a:buNone/>
                      </a:pPr>
                      <a:r>
                        <a:rPr lang="en"/>
                        <a:t>Fov (field of view)</a:t>
                      </a:r>
                      <a:endParaRPr/>
                    </a:p>
                  </a:txBody>
                  <a:tcPr marL="91425" marR="91425" marT="91425" marB="91425">
                    <a:solidFill>
                      <a:srgbClr val="F3F3F3"/>
                    </a:solidFill>
                  </a:tcPr>
                </a:tc>
                <a:tc>
                  <a:txBody>
                    <a:bodyPr/>
                    <a:lstStyle/>
                    <a:p>
                      <a:pPr marL="0" lvl="0" indent="0" algn="l" rtl="0">
                        <a:spcBef>
                          <a:spcPts val="0"/>
                        </a:spcBef>
                        <a:spcAft>
                          <a:spcPts val="0"/>
                        </a:spcAft>
                        <a:buNone/>
                      </a:pPr>
                      <a:r>
                        <a:rPr lang="en"/>
                        <a:t>Bagian dari scene yang dapat terlihat dari posisi kamera.</a:t>
                      </a:r>
                      <a:endParaRPr/>
                    </a:p>
                    <a:p>
                      <a:pPr marL="0" lvl="0" indent="0" algn="l" rtl="0">
                        <a:spcBef>
                          <a:spcPts val="0"/>
                        </a:spcBef>
                        <a:spcAft>
                          <a:spcPts val="0"/>
                        </a:spcAft>
                        <a:buNone/>
                      </a:pPr>
                      <a:r>
                        <a:rPr lang="en"/>
                        <a:t>Manusia memiliki 180 derajat fov.Sedangkan burung memiliki 360 derajat fov</a:t>
                      </a:r>
                      <a:endParaRPr/>
                    </a:p>
                    <a:p>
                      <a:pPr marL="0" lvl="0" indent="0" algn="l" rtl="0">
                        <a:spcBef>
                          <a:spcPts val="0"/>
                        </a:spcBef>
                        <a:spcAft>
                          <a:spcPts val="0"/>
                        </a:spcAft>
                        <a:buNone/>
                      </a:pPr>
                      <a:r>
                        <a:rPr lang="en"/>
                        <a:t>Good default : 50</a:t>
                      </a:r>
                      <a:endParaRPr/>
                    </a:p>
                  </a:txBody>
                  <a:tcPr marL="91425" marR="91425" marT="91425" marB="91425">
                    <a:solidFill>
                      <a:srgbClr val="F3F3F3"/>
                    </a:solidFill>
                  </a:tcPr>
                </a:tc>
              </a:tr>
              <a:tr h="606075">
                <a:tc>
                  <a:txBody>
                    <a:bodyPr/>
                    <a:lstStyle/>
                    <a:p>
                      <a:pPr marL="0" lvl="0" indent="0" algn="l" rtl="0">
                        <a:spcBef>
                          <a:spcPts val="0"/>
                        </a:spcBef>
                        <a:spcAft>
                          <a:spcPts val="0"/>
                        </a:spcAft>
                        <a:buNone/>
                      </a:pPr>
                      <a:r>
                        <a:rPr lang="en"/>
                        <a:t>Aspect</a:t>
                      </a:r>
                      <a:endParaRPr/>
                    </a:p>
                  </a:txBody>
                  <a:tcPr marL="91425" marR="91425" marT="91425" marB="91425">
                    <a:solidFill>
                      <a:srgbClr val="F3F3F3"/>
                    </a:solidFill>
                  </a:tcPr>
                </a:tc>
                <a:tc>
                  <a:txBody>
                    <a:bodyPr/>
                    <a:lstStyle/>
                    <a:p>
                      <a:pPr marL="0" lvl="0" indent="0" algn="l" rtl="0">
                        <a:spcBef>
                          <a:spcPts val="0"/>
                        </a:spcBef>
                        <a:spcAft>
                          <a:spcPts val="0"/>
                        </a:spcAft>
                        <a:buNone/>
                      </a:pPr>
                      <a:r>
                        <a:rPr lang="en"/>
                        <a:t>Rasio ukuran horizontal dan vertikal hasil output akan dirender.</a:t>
                      </a:r>
                      <a:endParaRPr/>
                    </a:p>
                    <a:p>
                      <a:pPr marL="0" lvl="0" indent="0" algn="l" rtl="0">
                        <a:spcBef>
                          <a:spcPts val="0"/>
                        </a:spcBef>
                        <a:spcAft>
                          <a:spcPts val="0"/>
                        </a:spcAft>
                        <a:buNone/>
                      </a:pPr>
                      <a:r>
                        <a:rPr lang="en"/>
                        <a:t>Good default : window.innerWidth / window.innerHeight</a:t>
                      </a:r>
                      <a:endParaRPr/>
                    </a:p>
                  </a:txBody>
                  <a:tcPr marL="91425" marR="91425" marT="91425" marB="91425">
                    <a:solidFill>
                      <a:srgbClr val="F3F3F3"/>
                    </a:solidFill>
                  </a:tcPr>
                </a:tc>
              </a:tr>
              <a:tr h="606075">
                <a:tc>
                  <a:txBody>
                    <a:bodyPr/>
                    <a:lstStyle/>
                    <a:p>
                      <a:pPr marL="0" lvl="0" indent="0" algn="l" rtl="0">
                        <a:spcBef>
                          <a:spcPts val="0"/>
                        </a:spcBef>
                        <a:spcAft>
                          <a:spcPts val="0"/>
                        </a:spcAft>
                        <a:buNone/>
                      </a:pPr>
                      <a:r>
                        <a:rPr lang="en"/>
                        <a:t>Near </a:t>
                      </a:r>
                      <a:endParaRPr/>
                    </a:p>
                  </a:txBody>
                  <a:tcPr marL="91425" marR="91425" marT="91425" marB="91425">
                    <a:solidFill>
                      <a:srgbClr val="F3F3F3"/>
                    </a:solidFill>
                  </a:tcPr>
                </a:tc>
                <a:tc>
                  <a:txBody>
                    <a:bodyPr/>
                    <a:lstStyle/>
                    <a:p>
                      <a:pPr marL="0" lvl="0" indent="0" algn="l" rtl="0">
                        <a:spcBef>
                          <a:spcPts val="0"/>
                        </a:spcBef>
                        <a:spcAft>
                          <a:spcPts val="0"/>
                        </a:spcAft>
                        <a:buNone/>
                      </a:pPr>
                      <a:r>
                        <a:rPr lang="en"/>
                        <a:t>Mendeskripsikan seberapa dekat dengan </a:t>
                      </a:r>
                      <a:r>
                        <a:rPr lang="en" i="1"/>
                        <a:t>camera</a:t>
                      </a:r>
                      <a:r>
                        <a:rPr lang="en"/>
                        <a:t> three.js harus merender </a:t>
                      </a:r>
                      <a:r>
                        <a:rPr lang="en" i="1"/>
                        <a:t>scene</a:t>
                      </a:r>
                      <a:r>
                        <a:rPr lang="en"/>
                        <a:t>.</a:t>
                      </a:r>
                      <a:endParaRPr/>
                    </a:p>
                    <a:p>
                      <a:pPr marL="0" lvl="0" indent="0" algn="l" rtl="0">
                        <a:spcBef>
                          <a:spcPts val="0"/>
                        </a:spcBef>
                        <a:spcAft>
                          <a:spcPts val="0"/>
                        </a:spcAft>
                        <a:buNone/>
                      </a:pPr>
                      <a:r>
                        <a:rPr lang="en"/>
                        <a:t>Good default : 0.1</a:t>
                      </a:r>
                      <a:endParaRPr/>
                    </a:p>
                  </a:txBody>
                  <a:tcPr marL="91425" marR="91425" marT="91425" marB="91425">
                    <a:solidFill>
                      <a:srgbClr val="F3F3F3"/>
                    </a:solidFill>
                  </a:tcPr>
                </a:tc>
              </a:tr>
              <a:tr h="1028050">
                <a:tc>
                  <a:txBody>
                    <a:bodyPr/>
                    <a:lstStyle/>
                    <a:p>
                      <a:pPr marL="0" lvl="0" indent="0" algn="l" rtl="0">
                        <a:spcBef>
                          <a:spcPts val="0"/>
                        </a:spcBef>
                        <a:spcAft>
                          <a:spcPts val="0"/>
                        </a:spcAft>
                        <a:buNone/>
                      </a:pPr>
                      <a:r>
                        <a:rPr lang="en"/>
                        <a:t>Far </a:t>
                      </a:r>
                      <a:endParaRPr/>
                    </a:p>
                  </a:txBody>
                  <a:tcPr marL="91425" marR="91425" marT="91425" marB="91425">
                    <a:solidFill>
                      <a:srgbClr val="F3F3F3"/>
                    </a:solidFill>
                  </a:tcPr>
                </a:tc>
                <a:tc>
                  <a:txBody>
                    <a:bodyPr/>
                    <a:lstStyle/>
                    <a:p>
                      <a:pPr marL="0" lvl="0" indent="0" algn="l" rtl="0">
                        <a:spcBef>
                          <a:spcPts val="0"/>
                        </a:spcBef>
                        <a:spcAft>
                          <a:spcPts val="0"/>
                        </a:spcAft>
                        <a:buNone/>
                      </a:pPr>
                      <a:r>
                        <a:rPr lang="en"/>
                        <a:t>Mendeskripsikan seberapa jauh jarak pandang </a:t>
                      </a:r>
                      <a:r>
                        <a:rPr lang="en" i="1"/>
                        <a:t>camera</a:t>
                      </a:r>
                      <a:r>
                        <a:rPr lang="en"/>
                        <a:t>. </a:t>
                      </a:r>
                      <a:endParaRPr/>
                    </a:p>
                    <a:p>
                      <a:pPr marL="0" lvl="0" indent="0" algn="l" rtl="0">
                        <a:spcBef>
                          <a:spcPts val="0"/>
                        </a:spcBef>
                        <a:spcAft>
                          <a:spcPts val="0"/>
                        </a:spcAft>
                        <a:buNone/>
                      </a:pPr>
                      <a:r>
                        <a:rPr lang="en"/>
                        <a:t>Jika terlalu low, ada beberapa bagian scene yang tidak ter-render.</a:t>
                      </a:r>
                      <a:endParaRPr/>
                    </a:p>
                    <a:p>
                      <a:pPr marL="0" lvl="0" indent="0" algn="l" rtl="0">
                        <a:spcBef>
                          <a:spcPts val="0"/>
                        </a:spcBef>
                        <a:spcAft>
                          <a:spcPts val="0"/>
                        </a:spcAft>
                        <a:buNone/>
                      </a:pPr>
                      <a:r>
                        <a:rPr lang="en"/>
                        <a:t>Jika terlalu high, akan mempengaruhi performance saat rendering.</a:t>
                      </a:r>
                      <a:endParaRPr/>
                    </a:p>
                    <a:p>
                      <a:pPr marL="0" lvl="0" indent="0" algn="l" rtl="0">
                        <a:spcBef>
                          <a:spcPts val="0"/>
                        </a:spcBef>
                        <a:spcAft>
                          <a:spcPts val="0"/>
                        </a:spcAft>
                        <a:buNone/>
                      </a:pPr>
                      <a:r>
                        <a:rPr lang="en"/>
                        <a:t>Good default : 1000</a:t>
                      </a:r>
                      <a:endParaRPr/>
                    </a:p>
                  </a:txBody>
                  <a:tcPr marL="91425" marR="91425" marT="91425" marB="91425">
                    <a:solidFill>
                      <a:srgbClr val="F3F3F3"/>
                    </a:solidFill>
                  </a:tcPr>
                </a:tc>
              </a:tr>
              <a:tr h="817075">
                <a:tc>
                  <a:txBody>
                    <a:bodyPr/>
                    <a:lstStyle/>
                    <a:p>
                      <a:pPr marL="0" lvl="0" indent="0" algn="l" rtl="0">
                        <a:spcBef>
                          <a:spcPts val="0"/>
                        </a:spcBef>
                        <a:spcAft>
                          <a:spcPts val="0"/>
                        </a:spcAft>
                        <a:buNone/>
                      </a:pPr>
                      <a:r>
                        <a:rPr lang="en"/>
                        <a:t>Zoom </a:t>
                      </a:r>
                      <a:endParaRPr/>
                    </a:p>
                  </a:txBody>
                  <a:tcPr marL="91425" marR="91425" marT="91425" marB="91425">
                    <a:solidFill>
                      <a:srgbClr val="F3F3F3"/>
                    </a:solidFill>
                  </a:tcPr>
                </a:tc>
                <a:tc>
                  <a:txBody>
                    <a:bodyPr/>
                    <a:lstStyle/>
                    <a:p>
                      <a:pPr marL="0" lvl="0" indent="0" algn="l" rtl="0">
                        <a:spcBef>
                          <a:spcPts val="0"/>
                        </a:spcBef>
                        <a:spcAft>
                          <a:spcPts val="0"/>
                        </a:spcAft>
                        <a:buNone/>
                      </a:pPr>
                      <a:r>
                        <a:rPr lang="en"/>
                        <a:t>Untuk melakukan zoom in dan zoom out. </a:t>
                      </a:r>
                      <a:endParaRPr/>
                    </a:p>
                    <a:p>
                      <a:pPr marL="0" lvl="0" indent="0" algn="l" rtl="0">
                        <a:spcBef>
                          <a:spcPts val="0"/>
                        </a:spcBef>
                        <a:spcAft>
                          <a:spcPts val="0"/>
                        </a:spcAft>
                        <a:buNone/>
                      </a:pPr>
                      <a:r>
                        <a:rPr lang="en"/>
                        <a:t>Jika memasukkan nilai negatif, maka scene akan dirender secara terbalik</a:t>
                      </a:r>
                      <a:endParaRPr/>
                    </a:p>
                    <a:p>
                      <a:pPr marL="0" lvl="0" indent="0" algn="l" rtl="0">
                        <a:spcBef>
                          <a:spcPts val="0"/>
                        </a:spcBef>
                        <a:spcAft>
                          <a:spcPts val="0"/>
                        </a:spcAft>
                        <a:buNone/>
                      </a:pPr>
                      <a:r>
                        <a:rPr lang="en"/>
                        <a:t>Good default : 1</a:t>
                      </a:r>
                      <a:endParaRPr/>
                    </a:p>
                  </a:txBody>
                  <a:tcPr marL="91425" marR="91425" marT="91425" marB="91425">
                    <a:solidFill>
                      <a:srgbClr val="F3F3F3"/>
                    </a:solidFill>
                  </a:tcPr>
                </a:tc>
              </a:tr>
            </a:tbl>
          </a:graphicData>
        </a:graphic>
      </p:graphicFrame>
      <p:sp>
        <p:nvSpPr>
          <p:cNvPr id="378" name="Google Shape;378;p64"/>
          <p:cNvSpPr txBox="1"/>
          <p:nvPr/>
        </p:nvSpPr>
        <p:spPr>
          <a:xfrm>
            <a:off x="242525" y="80175"/>
            <a:ext cx="8658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b="1">
                <a:latin typeface="Raleway"/>
                <a:ea typeface="Raleway"/>
                <a:cs typeface="Raleway"/>
                <a:sym typeface="Raleway"/>
              </a:rPr>
              <a:t>Perspective Camera</a:t>
            </a:r>
            <a:endParaRPr sz="2800" b="1">
              <a:latin typeface="Raleway"/>
              <a:ea typeface="Raleway"/>
              <a:cs typeface="Raleway"/>
              <a:sym typeface="Raleway"/>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Google Shape;383;p65"/>
          <p:cNvPicPr preferRelativeResize="0"/>
          <p:nvPr/>
        </p:nvPicPr>
        <p:blipFill rotWithShape="1">
          <a:blip r:embed="rId3">
            <a:alphaModFix/>
          </a:blip>
          <a:srcRect l="59702" t="17811" r="5662" b="40748"/>
          <a:stretch/>
        </p:blipFill>
        <p:spPr>
          <a:xfrm>
            <a:off x="1426613" y="454675"/>
            <a:ext cx="6290774" cy="42341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66"/>
          <p:cNvSpPr txBox="1"/>
          <p:nvPr/>
        </p:nvSpPr>
        <p:spPr>
          <a:xfrm>
            <a:off x="173350" y="873400"/>
            <a:ext cx="8485500" cy="91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solidFill>
                  <a:srgbClr val="595959"/>
                </a:solidFill>
                <a:latin typeface="Lato"/>
                <a:ea typeface="Lato"/>
                <a:cs typeface="Lato"/>
                <a:sym typeface="Lato"/>
              </a:rPr>
              <a:t>Orthographic tidak menggunakan aspect, rasio, maupun FOV karena semua object akan dirender dalam ukuran yang sama</a:t>
            </a:r>
            <a:endParaRPr>
              <a:solidFill>
                <a:srgbClr val="595959"/>
              </a:solidFill>
              <a:latin typeface="Lato"/>
              <a:ea typeface="Lato"/>
              <a:cs typeface="Lato"/>
              <a:sym typeface="Lato"/>
            </a:endParaRPr>
          </a:p>
        </p:txBody>
      </p:sp>
      <p:sp>
        <p:nvSpPr>
          <p:cNvPr id="389" name="Google Shape;389;p66"/>
          <p:cNvSpPr txBox="1"/>
          <p:nvPr/>
        </p:nvSpPr>
        <p:spPr>
          <a:xfrm>
            <a:off x="242525" y="80175"/>
            <a:ext cx="8658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b="1">
                <a:latin typeface="Raleway"/>
                <a:ea typeface="Raleway"/>
                <a:cs typeface="Raleway"/>
                <a:sym typeface="Raleway"/>
              </a:rPr>
              <a:t>Orthographic Camera</a:t>
            </a:r>
            <a:endParaRPr sz="2800" b="1">
              <a:latin typeface="Raleway"/>
              <a:ea typeface="Raleway"/>
              <a:cs typeface="Raleway"/>
              <a:sym typeface="Raleway"/>
            </a:endParaRPr>
          </a:p>
        </p:txBody>
      </p:sp>
      <p:graphicFrame>
        <p:nvGraphicFramePr>
          <p:cNvPr id="390" name="Google Shape;390;p66"/>
          <p:cNvGraphicFramePr/>
          <p:nvPr/>
        </p:nvGraphicFramePr>
        <p:xfrm>
          <a:off x="173338" y="1664475"/>
          <a:ext cx="8658975" cy="2407770"/>
        </p:xfrm>
        <a:graphic>
          <a:graphicData uri="http://schemas.openxmlformats.org/drawingml/2006/table">
            <a:tbl>
              <a:tblPr>
                <a:noFill/>
                <a:tableStyleId>{A48C8153-2525-40CD-B6F0-FE51CD4EA152}</a:tableStyleId>
              </a:tblPr>
              <a:tblGrid>
                <a:gridCol w="1930900"/>
                <a:gridCol w="6728075"/>
              </a:tblGrid>
              <a:tr h="381000">
                <a:tc>
                  <a:txBody>
                    <a:bodyPr/>
                    <a:lstStyle/>
                    <a:p>
                      <a:pPr marL="0" lvl="0" indent="0" algn="l" rtl="0">
                        <a:spcBef>
                          <a:spcPts val="0"/>
                        </a:spcBef>
                        <a:spcAft>
                          <a:spcPts val="0"/>
                        </a:spcAft>
                        <a:buNone/>
                      </a:pPr>
                      <a:r>
                        <a:rPr lang="en" b="1"/>
                        <a:t>Argumen</a:t>
                      </a:r>
                      <a:endParaRPr b="1"/>
                    </a:p>
                  </a:txBody>
                  <a:tcPr marL="91425" marR="91425" marT="91425" marB="91425">
                    <a:solidFill>
                      <a:srgbClr val="EFEFEF"/>
                    </a:solidFill>
                  </a:tcPr>
                </a:tc>
                <a:tc>
                  <a:txBody>
                    <a:bodyPr/>
                    <a:lstStyle/>
                    <a:p>
                      <a:pPr marL="0" lvl="0" indent="0" algn="l" rtl="0">
                        <a:spcBef>
                          <a:spcPts val="0"/>
                        </a:spcBef>
                        <a:spcAft>
                          <a:spcPts val="0"/>
                        </a:spcAft>
                        <a:buNone/>
                      </a:pPr>
                      <a:r>
                        <a:rPr lang="en" b="1"/>
                        <a:t>Deskripsi</a:t>
                      </a:r>
                      <a:endParaRPr b="1"/>
                    </a:p>
                  </a:txBody>
                  <a:tcPr marL="91425" marR="91425" marT="91425" marB="91425">
                    <a:solidFill>
                      <a:srgbClr val="EFEFEF"/>
                    </a:solidFill>
                  </a:tcPr>
                </a:tc>
              </a:tr>
              <a:tr h="381000">
                <a:tc>
                  <a:txBody>
                    <a:bodyPr/>
                    <a:lstStyle/>
                    <a:p>
                      <a:pPr marL="0" lvl="0" indent="0" algn="l" rtl="0">
                        <a:spcBef>
                          <a:spcPts val="0"/>
                        </a:spcBef>
                        <a:spcAft>
                          <a:spcPts val="0"/>
                        </a:spcAft>
                        <a:buNone/>
                      </a:pPr>
                      <a:r>
                        <a:rPr lang="en"/>
                        <a:t>Left</a:t>
                      </a:r>
                      <a:endParaRPr/>
                    </a:p>
                  </a:txBody>
                  <a:tcPr marL="91425" marR="91425" marT="91425" marB="91425">
                    <a:solidFill>
                      <a:srgbClr val="F3F3F3"/>
                    </a:solidFill>
                  </a:tcPr>
                </a:tc>
                <a:tc>
                  <a:txBody>
                    <a:bodyPr/>
                    <a:lstStyle/>
                    <a:p>
                      <a:pPr marL="0" lvl="0" indent="0" algn="l" rtl="0">
                        <a:spcBef>
                          <a:spcPts val="0"/>
                        </a:spcBef>
                        <a:spcAft>
                          <a:spcPts val="0"/>
                        </a:spcAft>
                        <a:buNone/>
                      </a:pPr>
                      <a:r>
                        <a:rPr lang="en"/>
                        <a:t>Camera frustum left plane. </a:t>
                      </a:r>
                      <a:endParaRPr/>
                    </a:p>
                    <a:p>
                      <a:pPr marL="0" lvl="0" indent="0" algn="l" rtl="0">
                        <a:spcBef>
                          <a:spcPts val="0"/>
                        </a:spcBef>
                        <a:spcAft>
                          <a:spcPts val="0"/>
                        </a:spcAft>
                        <a:buNone/>
                      </a:pPr>
                      <a:r>
                        <a:rPr lang="en"/>
                        <a:t>Sebagai batas kiri dari apa yang akan dirender.</a:t>
                      </a:r>
                      <a:endParaRPr/>
                    </a:p>
                  </a:txBody>
                  <a:tcPr marL="91425" marR="91425" marT="91425" marB="91425">
                    <a:solidFill>
                      <a:srgbClr val="F3F3F3"/>
                    </a:solidFill>
                  </a:tcPr>
                </a:tc>
              </a:tr>
              <a:tr h="381000">
                <a:tc>
                  <a:txBody>
                    <a:bodyPr/>
                    <a:lstStyle/>
                    <a:p>
                      <a:pPr marL="0" lvl="0" indent="0" algn="l" rtl="0">
                        <a:spcBef>
                          <a:spcPts val="0"/>
                        </a:spcBef>
                        <a:spcAft>
                          <a:spcPts val="0"/>
                        </a:spcAft>
                        <a:buNone/>
                      </a:pPr>
                      <a:r>
                        <a:rPr lang="en"/>
                        <a:t>Right</a:t>
                      </a:r>
                      <a:endParaRPr/>
                    </a:p>
                  </a:txBody>
                  <a:tcPr marL="91425" marR="91425" marT="91425" marB="91425">
                    <a:solidFill>
                      <a:srgbClr val="F3F3F3"/>
                    </a:solidFill>
                  </a:tcPr>
                </a:tc>
                <a:tc>
                  <a:txBody>
                    <a:bodyPr/>
                    <a:lstStyle/>
                    <a:p>
                      <a:pPr marL="0" lvl="0" indent="0" algn="l" rtl="0">
                        <a:spcBef>
                          <a:spcPts val="0"/>
                        </a:spcBef>
                        <a:spcAft>
                          <a:spcPts val="0"/>
                        </a:spcAft>
                        <a:buNone/>
                      </a:pPr>
                      <a:r>
                        <a:rPr lang="en"/>
                        <a:t>Camera frustum right plane</a:t>
                      </a:r>
                      <a:endParaRPr/>
                    </a:p>
                    <a:p>
                      <a:pPr marL="0" lvl="0" indent="0" algn="l" rtl="0">
                        <a:spcBef>
                          <a:spcPts val="0"/>
                        </a:spcBef>
                        <a:spcAft>
                          <a:spcPts val="0"/>
                        </a:spcAft>
                        <a:buNone/>
                      </a:pPr>
                      <a:r>
                        <a:rPr lang="en"/>
                        <a:t>Sebagai batas kanan dari apa yang akan dirender.</a:t>
                      </a:r>
                      <a:endParaRPr/>
                    </a:p>
                  </a:txBody>
                  <a:tcPr marL="91425" marR="91425" marT="91425" marB="91425">
                    <a:solidFill>
                      <a:srgbClr val="F3F3F3"/>
                    </a:solidFill>
                  </a:tcPr>
                </a:tc>
              </a:tr>
              <a:tr h="381000">
                <a:tc>
                  <a:txBody>
                    <a:bodyPr/>
                    <a:lstStyle/>
                    <a:p>
                      <a:pPr marL="0" lvl="0" indent="0" algn="l" rtl="0">
                        <a:spcBef>
                          <a:spcPts val="0"/>
                        </a:spcBef>
                        <a:spcAft>
                          <a:spcPts val="0"/>
                        </a:spcAft>
                        <a:buNone/>
                      </a:pPr>
                      <a:r>
                        <a:rPr lang="en"/>
                        <a:t>Top </a:t>
                      </a:r>
                      <a:endParaRPr/>
                    </a:p>
                  </a:txBody>
                  <a:tcPr marL="91425" marR="91425" marT="91425" marB="91425">
                    <a:solidFill>
                      <a:srgbClr val="F3F3F3"/>
                    </a:solidFill>
                  </a:tcPr>
                </a:tc>
                <a:tc>
                  <a:txBody>
                    <a:bodyPr/>
                    <a:lstStyle/>
                    <a:p>
                      <a:pPr marL="0" lvl="0" indent="0" algn="l" rtl="0">
                        <a:spcBef>
                          <a:spcPts val="0"/>
                        </a:spcBef>
                        <a:spcAft>
                          <a:spcPts val="0"/>
                        </a:spcAft>
                        <a:buNone/>
                      </a:pPr>
                      <a:r>
                        <a:rPr lang="en"/>
                        <a:t>Batas atas dari apa yang akan dirender.</a:t>
                      </a:r>
                      <a:endParaRPr/>
                    </a:p>
                  </a:txBody>
                  <a:tcPr marL="91425" marR="91425" marT="91425" marB="91425">
                    <a:solidFill>
                      <a:srgbClr val="F3F3F3"/>
                    </a:solidFill>
                  </a:tcPr>
                </a:tc>
              </a:tr>
              <a:tr h="381000">
                <a:tc>
                  <a:txBody>
                    <a:bodyPr/>
                    <a:lstStyle/>
                    <a:p>
                      <a:pPr marL="0" lvl="0" indent="0" algn="l" rtl="0">
                        <a:spcBef>
                          <a:spcPts val="0"/>
                        </a:spcBef>
                        <a:spcAft>
                          <a:spcPts val="0"/>
                        </a:spcAft>
                        <a:buNone/>
                      </a:pPr>
                      <a:r>
                        <a:rPr lang="en"/>
                        <a:t>Bottom</a:t>
                      </a:r>
                      <a:endParaRPr/>
                    </a:p>
                  </a:txBody>
                  <a:tcPr marL="91425" marR="91425" marT="91425" marB="91425">
                    <a:solidFill>
                      <a:srgbClr val="F3F3F3"/>
                    </a:solidFill>
                  </a:tcPr>
                </a:tc>
                <a:tc>
                  <a:txBody>
                    <a:bodyPr/>
                    <a:lstStyle/>
                    <a:p>
                      <a:pPr marL="0" lvl="0" indent="0" algn="l" rtl="0">
                        <a:spcBef>
                          <a:spcPts val="0"/>
                        </a:spcBef>
                        <a:spcAft>
                          <a:spcPts val="0"/>
                        </a:spcAft>
                        <a:buNone/>
                      </a:pPr>
                      <a:r>
                        <a:rPr lang="en"/>
                        <a:t>Batas bawah dari apa yang akan dirender.</a:t>
                      </a:r>
                      <a:endParaRPr/>
                    </a:p>
                  </a:txBody>
                  <a:tcPr marL="91425" marR="91425" marT="91425" marB="91425">
                    <a:solidFill>
                      <a:srgbClr val="F3F3F3"/>
                    </a:solid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pic>
        <p:nvPicPr>
          <p:cNvPr id="395" name="Google Shape;395;p67"/>
          <p:cNvPicPr preferRelativeResize="0"/>
          <p:nvPr/>
        </p:nvPicPr>
        <p:blipFill rotWithShape="1">
          <a:blip r:embed="rId3">
            <a:alphaModFix/>
          </a:blip>
          <a:srcRect l="59305" t="38527" r="5393" b="17425"/>
          <a:stretch/>
        </p:blipFill>
        <p:spPr>
          <a:xfrm>
            <a:off x="1517449" y="427788"/>
            <a:ext cx="6109099" cy="42879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68"/>
          <p:cNvSpPr txBox="1">
            <a:spLocks noGrp="1"/>
          </p:cNvSpPr>
          <p:nvPr>
            <p:ph type="body" idx="4294967295"/>
          </p:nvPr>
        </p:nvSpPr>
        <p:spPr>
          <a:xfrm>
            <a:off x="870650" y="1296600"/>
            <a:ext cx="6919200" cy="3609600"/>
          </a:xfrm>
          <a:prstGeom prst="rect">
            <a:avLst/>
          </a:prstGeom>
        </p:spPr>
        <p:txBody>
          <a:bodyPr spcFirstLastPara="1" wrap="square" lIns="91425" tIns="91425" rIns="91425" bIns="91425" anchor="t" anchorCtr="0">
            <a:noAutofit/>
          </a:bodyPr>
          <a:lstStyle/>
          <a:p>
            <a:pPr marL="0" lvl="0" indent="0" algn="just" rtl="0">
              <a:lnSpc>
                <a:spcPct val="90000"/>
              </a:lnSpc>
              <a:spcBef>
                <a:spcPts val="800"/>
              </a:spcBef>
              <a:spcAft>
                <a:spcPts val="0"/>
              </a:spcAft>
              <a:buClr>
                <a:schemeClr val="dk1"/>
              </a:buClr>
              <a:buSzPts val="2100"/>
              <a:buFont typeface="Arial"/>
              <a:buNone/>
            </a:pPr>
            <a:r>
              <a:rPr lang="en" sz="1800">
                <a:solidFill>
                  <a:schemeClr val="dk2"/>
                </a:solidFill>
                <a:latin typeface="Lato"/>
                <a:ea typeface="Lato"/>
                <a:cs typeface="Lato"/>
                <a:sym typeface="Lato"/>
              </a:rPr>
              <a:t>Secara default, pandangan camera mengarah ke posisi (0, 0, 0).</a:t>
            </a:r>
            <a:endParaRPr sz="1800">
              <a:solidFill>
                <a:schemeClr val="dk2"/>
              </a:solidFill>
              <a:latin typeface="Lato"/>
              <a:ea typeface="Lato"/>
              <a:cs typeface="Lato"/>
              <a:sym typeface="Lato"/>
            </a:endParaRPr>
          </a:p>
          <a:p>
            <a:pPr marL="0" lvl="0" indent="0" algn="just" rtl="0">
              <a:lnSpc>
                <a:spcPct val="90000"/>
              </a:lnSpc>
              <a:spcBef>
                <a:spcPts val="1600"/>
              </a:spcBef>
              <a:spcAft>
                <a:spcPts val="0"/>
              </a:spcAft>
              <a:buClr>
                <a:schemeClr val="dk1"/>
              </a:buClr>
              <a:buSzPts val="2100"/>
              <a:buFont typeface="Arial"/>
              <a:buNone/>
            </a:pPr>
            <a:r>
              <a:rPr lang="en" sz="1800">
                <a:solidFill>
                  <a:schemeClr val="dk2"/>
                </a:solidFill>
                <a:latin typeface="Lato"/>
                <a:ea typeface="Lato"/>
                <a:cs typeface="Lato"/>
                <a:sym typeface="Lato"/>
              </a:rPr>
              <a:t>Kita juga dapat mengubah pandangan camera dengan script :</a:t>
            </a:r>
            <a:endParaRPr sz="1800">
              <a:solidFill>
                <a:schemeClr val="dk2"/>
              </a:solidFill>
              <a:latin typeface="Lato"/>
              <a:ea typeface="Lato"/>
              <a:cs typeface="Lato"/>
              <a:sym typeface="Lato"/>
            </a:endParaRPr>
          </a:p>
          <a:p>
            <a:pPr marL="0" lvl="0" indent="0" algn="ctr" rtl="0">
              <a:lnSpc>
                <a:spcPct val="90000"/>
              </a:lnSpc>
              <a:spcBef>
                <a:spcPts val="1600"/>
              </a:spcBef>
              <a:spcAft>
                <a:spcPts val="0"/>
              </a:spcAft>
              <a:buNone/>
            </a:pPr>
            <a:endParaRPr sz="1800" b="1">
              <a:solidFill>
                <a:schemeClr val="dk2"/>
              </a:solidFill>
              <a:latin typeface="Lato"/>
              <a:ea typeface="Lato"/>
              <a:cs typeface="Lato"/>
              <a:sym typeface="Lato"/>
            </a:endParaRPr>
          </a:p>
          <a:p>
            <a:pPr marL="0" lvl="0" indent="0" algn="ctr" rtl="0">
              <a:lnSpc>
                <a:spcPct val="90000"/>
              </a:lnSpc>
              <a:spcBef>
                <a:spcPts val="1600"/>
              </a:spcBef>
              <a:spcAft>
                <a:spcPts val="0"/>
              </a:spcAft>
              <a:buClr>
                <a:schemeClr val="dk1"/>
              </a:buClr>
              <a:buSzPts val="2100"/>
              <a:buFont typeface="Arial"/>
              <a:buNone/>
            </a:pPr>
            <a:r>
              <a:rPr lang="en" sz="1800" b="1">
                <a:solidFill>
                  <a:schemeClr val="dk2"/>
                </a:solidFill>
                <a:latin typeface="Lato"/>
                <a:ea typeface="Lato"/>
                <a:cs typeface="Lato"/>
                <a:sym typeface="Lato"/>
              </a:rPr>
              <a:t>camera.lookAt(new THREE.Vector3(x,y,z));</a:t>
            </a:r>
            <a:endParaRPr sz="1800" b="1">
              <a:solidFill>
                <a:schemeClr val="dk2"/>
              </a:solidFill>
              <a:latin typeface="Lato"/>
              <a:ea typeface="Lato"/>
              <a:cs typeface="Lato"/>
              <a:sym typeface="Lato"/>
            </a:endParaRPr>
          </a:p>
          <a:p>
            <a:pPr marL="0" lvl="0" indent="0" algn="l" rtl="0">
              <a:lnSpc>
                <a:spcPct val="90000"/>
              </a:lnSpc>
              <a:spcBef>
                <a:spcPts val="1600"/>
              </a:spcBef>
              <a:spcAft>
                <a:spcPts val="0"/>
              </a:spcAft>
              <a:buClr>
                <a:schemeClr val="dk1"/>
              </a:buClr>
              <a:buSzPts val="2100"/>
              <a:buFont typeface="Arial"/>
              <a:buNone/>
            </a:pPr>
            <a:endParaRPr sz="1800">
              <a:solidFill>
                <a:schemeClr val="dk2"/>
              </a:solidFill>
              <a:latin typeface="Lato"/>
              <a:ea typeface="Lato"/>
              <a:cs typeface="Lato"/>
              <a:sym typeface="Lato"/>
            </a:endParaRPr>
          </a:p>
          <a:p>
            <a:pPr marL="0" lvl="0" indent="0" algn="l" rtl="0">
              <a:lnSpc>
                <a:spcPct val="90000"/>
              </a:lnSpc>
              <a:spcBef>
                <a:spcPts val="1600"/>
              </a:spcBef>
              <a:spcAft>
                <a:spcPts val="0"/>
              </a:spcAft>
              <a:buClr>
                <a:schemeClr val="dk1"/>
              </a:buClr>
              <a:buSzPts val="2100"/>
              <a:buFont typeface="Arial"/>
              <a:buNone/>
            </a:pPr>
            <a:r>
              <a:rPr lang="en" sz="1800">
                <a:solidFill>
                  <a:schemeClr val="dk2"/>
                </a:solidFill>
                <a:latin typeface="Lato"/>
                <a:ea typeface="Lato"/>
                <a:cs typeface="Lato"/>
                <a:sym typeface="Lato"/>
              </a:rPr>
              <a:t>Kita juga dapat mengarahkan pandangan camera ke suatu object yang bergerak.</a:t>
            </a:r>
            <a:endParaRPr sz="1800">
              <a:solidFill>
                <a:schemeClr val="dk2"/>
              </a:solidFill>
              <a:latin typeface="Lato"/>
              <a:ea typeface="Lato"/>
              <a:cs typeface="Lato"/>
              <a:sym typeface="Lato"/>
            </a:endParaRPr>
          </a:p>
          <a:p>
            <a:pPr marL="457200" lvl="0" indent="0" algn="l" rtl="0">
              <a:spcBef>
                <a:spcPts val="1600"/>
              </a:spcBef>
              <a:spcAft>
                <a:spcPts val="1600"/>
              </a:spcAft>
              <a:buNone/>
            </a:pPr>
            <a:endParaRPr sz="1800">
              <a:solidFill>
                <a:schemeClr val="dk2"/>
              </a:solidFill>
              <a:latin typeface="Lato"/>
              <a:ea typeface="Lato"/>
              <a:cs typeface="Lato"/>
              <a:sym typeface="Lato"/>
            </a:endParaRPr>
          </a:p>
        </p:txBody>
      </p:sp>
      <p:sp>
        <p:nvSpPr>
          <p:cNvPr id="401" name="Google Shape;401;p68"/>
          <p:cNvSpPr txBox="1">
            <a:spLocks noGrp="1"/>
          </p:cNvSpPr>
          <p:nvPr>
            <p:ph type="ctrTitle" idx="4294967295"/>
          </p:nvPr>
        </p:nvSpPr>
        <p:spPr>
          <a:xfrm>
            <a:off x="870650" y="644175"/>
            <a:ext cx="5843700" cy="6525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1A9988"/>
              </a:buClr>
              <a:buSzPts val="3300"/>
              <a:buFont typeface="Calibri"/>
              <a:buNone/>
            </a:pPr>
            <a:r>
              <a:rPr lang="en">
                <a:solidFill>
                  <a:srgbClr val="000000"/>
                </a:solidFill>
                <a:latin typeface="Raleway"/>
                <a:ea typeface="Raleway"/>
                <a:cs typeface="Raleway"/>
                <a:sym typeface="Raleway"/>
              </a:rPr>
              <a:t>Looking at Specific Points</a:t>
            </a:r>
            <a:endParaRPr sz="3000">
              <a:solidFill>
                <a:srgbClr val="000000"/>
              </a:solidFill>
              <a:latin typeface="Raleway"/>
              <a:ea typeface="Raleway"/>
              <a:cs typeface="Raleway"/>
              <a:sym typeface="Raleway"/>
            </a:endParaRPr>
          </a:p>
          <a:p>
            <a:pPr marL="0" lvl="0" indent="0" algn="l" rtl="0">
              <a:spcBef>
                <a:spcPts val="0"/>
              </a:spcBef>
              <a:spcAft>
                <a:spcPts val="0"/>
              </a:spcAft>
              <a:buNone/>
            </a:pPr>
            <a:endParaRPr sz="2600">
              <a:solidFill>
                <a:srgbClr val="1A1A1A"/>
              </a:solidFill>
              <a:latin typeface="Raleway"/>
              <a:ea typeface="Raleway"/>
              <a:cs typeface="Raleway"/>
              <a:sym typeface="Raleway"/>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69"/>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Does anyone have any questions?</a:t>
            </a:r>
            <a:endParaRPr/>
          </a:p>
        </p:txBody>
      </p:sp>
      <p:cxnSp>
        <p:nvCxnSpPr>
          <p:cNvPr id="407" name="Google Shape;407;p69"/>
          <p:cNvCxnSpPr/>
          <p:nvPr/>
        </p:nvCxnSpPr>
        <p:spPr>
          <a:xfrm rot="10800000">
            <a:off x="8156400" y="630088"/>
            <a:ext cx="1236300" cy="0"/>
          </a:xfrm>
          <a:prstGeom prst="straightConnector1">
            <a:avLst/>
          </a:prstGeom>
          <a:noFill/>
          <a:ln w="9525" cap="flat" cmpd="sng">
            <a:solidFill>
              <a:schemeClr val="dk2"/>
            </a:solidFill>
            <a:prstDash val="solid"/>
            <a:round/>
            <a:headEnd type="none" w="med" len="med"/>
            <a:tailEnd type="none" w="med" len="med"/>
          </a:ln>
        </p:spPr>
      </p:cxnSp>
      <p:cxnSp>
        <p:nvCxnSpPr>
          <p:cNvPr id="408" name="Google Shape;408;p69"/>
          <p:cNvCxnSpPr/>
          <p:nvPr/>
        </p:nvCxnSpPr>
        <p:spPr>
          <a:xfrm rot="10800000">
            <a:off x="-125" y="4765850"/>
            <a:ext cx="958500" cy="0"/>
          </a:xfrm>
          <a:prstGeom prst="straightConnector1">
            <a:avLst/>
          </a:prstGeom>
          <a:noFill/>
          <a:ln w="9525" cap="flat" cmpd="sng">
            <a:solidFill>
              <a:schemeClr val="dk2"/>
            </a:solidFill>
            <a:prstDash val="solid"/>
            <a:round/>
            <a:headEnd type="none" w="med" len="med"/>
            <a:tailEnd type="none" w="med" len="med"/>
          </a:ln>
        </p:spPr>
      </p:cxnSp>
      <p:sp>
        <p:nvSpPr>
          <p:cNvPr id="409" name="Google Shape;409;p69"/>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3"/>
          <p:cNvSpPr txBox="1">
            <a:spLocks noGrp="1"/>
          </p:cNvSpPr>
          <p:nvPr>
            <p:ph type="ctrTitle"/>
          </p:nvPr>
        </p:nvSpPr>
        <p:spPr>
          <a:xfrm flipH="1">
            <a:off x="2754543" y="1804238"/>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Creating your first 3d scene with Three.js</a:t>
            </a:r>
            <a:endParaRPr/>
          </a:p>
        </p:txBody>
      </p:sp>
      <p:sp>
        <p:nvSpPr>
          <p:cNvPr id="244" name="Google Shape;244;p43"/>
          <p:cNvSpPr txBox="1">
            <a:spLocks noGrp="1"/>
          </p:cNvSpPr>
          <p:nvPr>
            <p:ph type="title" idx="2"/>
          </p:nvPr>
        </p:nvSpPr>
        <p:spPr>
          <a:xfrm flipH="1">
            <a:off x="2048057" y="1035225"/>
            <a:ext cx="59022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Chapter-1</a:t>
            </a:r>
            <a:endParaRPr/>
          </a:p>
        </p:txBody>
      </p:sp>
      <p:cxnSp>
        <p:nvCxnSpPr>
          <p:cNvPr id="245" name="Google Shape;245;p43"/>
          <p:cNvCxnSpPr/>
          <p:nvPr/>
        </p:nvCxnSpPr>
        <p:spPr>
          <a:xfrm>
            <a:off x="7626825" y="2744700"/>
            <a:ext cx="1560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4"/>
          <p:cNvSpPr txBox="1">
            <a:spLocks noGrp="1"/>
          </p:cNvSpPr>
          <p:nvPr>
            <p:ph type="body" idx="4294967295"/>
          </p:nvPr>
        </p:nvSpPr>
        <p:spPr>
          <a:xfrm>
            <a:off x="870650" y="1296600"/>
            <a:ext cx="6919200" cy="3609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Lato"/>
              <a:buChar char="●"/>
            </a:pPr>
            <a:r>
              <a:rPr lang="en" sz="1800">
                <a:solidFill>
                  <a:srgbClr val="000000"/>
                </a:solidFill>
                <a:latin typeface="Lato"/>
                <a:ea typeface="Lato"/>
                <a:cs typeface="Lato"/>
                <a:sym typeface="Lato"/>
              </a:rPr>
              <a:t>Membuat kerangka umum dari HTML</a:t>
            </a:r>
            <a:endParaRPr sz="1800">
              <a:solidFill>
                <a:srgbClr val="000000"/>
              </a:solidFill>
              <a:latin typeface="Lato"/>
              <a:ea typeface="Lato"/>
              <a:cs typeface="Lato"/>
              <a:sym typeface="Lato"/>
            </a:endParaRPr>
          </a:p>
          <a:p>
            <a:pPr marL="457200" lvl="0" indent="-342900" algn="l" rtl="0">
              <a:spcBef>
                <a:spcPts val="0"/>
              </a:spcBef>
              <a:spcAft>
                <a:spcPts val="0"/>
              </a:spcAft>
              <a:buClr>
                <a:srgbClr val="000000"/>
              </a:buClr>
              <a:buSzPts val="1800"/>
              <a:buFont typeface="Lato"/>
              <a:buChar char="●"/>
            </a:pPr>
            <a:r>
              <a:rPr lang="en" sz="1800">
                <a:solidFill>
                  <a:srgbClr val="000000"/>
                </a:solidFill>
                <a:latin typeface="Lato"/>
                <a:ea typeface="Lato"/>
                <a:cs typeface="Lato"/>
                <a:sym typeface="Lato"/>
              </a:rPr>
              <a:t>Menambahkan dat,GUI</a:t>
            </a:r>
            <a:endParaRPr sz="1800">
              <a:solidFill>
                <a:srgbClr val="000000"/>
              </a:solidFill>
              <a:latin typeface="Lato"/>
              <a:ea typeface="Lato"/>
              <a:cs typeface="Lato"/>
              <a:sym typeface="Lato"/>
            </a:endParaRPr>
          </a:p>
          <a:p>
            <a:pPr marL="914400" lvl="1" indent="-342900" algn="l" rtl="0">
              <a:spcBef>
                <a:spcPts val="0"/>
              </a:spcBef>
              <a:spcAft>
                <a:spcPts val="0"/>
              </a:spcAft>
              <a:buClr>
                <a:srgbClr val="000000"/>
              </a:buClr>
              <a:buSzPts val="1800"/>
              <a:buFont typeface="Lato"/>
              <a:buChar char="○"/>
            </a:pPr>
            <a:r>
              <a:rPr lang="en" sz="1800">
                <a:solidFill>
                  <a:srgbClr val="000000"/>
                </a:solidFill>
                <a:latin typeface="Lato"/>
                <a:ea typeface="Lato"/>
                <a:cs typeface="Lato"/>
                <a:sym typeface="Lato"/>
              </a:rPr>
              <a:t>Memberi fitur tambahan pada user interface agar dapat mengatur sendiri skala, posisi, atau animasi dari object-object yang ada di scene</a:t>
            </a:r>
            <a:endParaRPr sz="1800">
              <a:solidFill>
                <a:srgbClr val="000000"/>
              </a:solidFill>
              <a:latin typeface="Lato"/>
              <a:ea typeface="Lato"/>
              <a:cs typeface="Lato"/>
              <a:sym typeface="Lato"/>
            </a:endParaRPr>
          </a:p>
          <a:p>
            <a:pPr marL="457200" lvl="0" indent="-342900" algn="l" rtl="0">
              <a:spcBef>
                <a:spcPts val="0"/>
              </a:spcBef>
              <a:spcAft>
                <a:spcPts val="0"/>
              </a:spcAft>
              <a:buClr>
                <a:srgbClr val="000000"/>
              </a:buClr>
              <a:buSzPts val="1800"/>
              <a:buFont typeface="Lato"/>
              <a:buChar char="●"/>
            </a:pPr>
            <a:r>
              <a:rPr lang="en" sz="1800">
                <a:solidFill>
                  <a:srgbClr val="000000"/>
                </a:solidFill>
                <a:latin typeface="Lato"/>
                <a:ea typeface="Lato"/>
                <a:cs typeface="Lato"/>
                <a:sym typeface="Lato"/>
              </a:rPr>
              <a:t>Menambahkan function resize otomatis</a:t>
            </a:r>
            <a:endParaRPr sz="1800">
              <a:solidFill>
                <a:srgbClr val="000000"/>
              </a:solidFill>
              <a:latin typeface="Lato"/>
              <a:ea typeface="Lato"/>
              <a:cs typeface="Lato"/>
              <a:sym typeface="Lato"/>
            </a:endParaRPr>
          </a:p>
          <a:p>
            <a:pPr marL="914400" lvl="1" indent="-342900" algn="l" rtl="0">
              <a:spcBef>
                <a:spcPts val="0"/>
              </a:spcBef>
              <a:spcAft>
                <a:spcPts val="0"/>
              </a:spcAft>
              <a:buClr>
                <a:srgbClr val="000000"/>
              </a:buClr>
              <a:buSzPts val="1800"/>
              <a:buFont typeface="Lato"/>
              <a:buChar char="○"/>
            </a:pPr>
            <a:r>
              <a:rPr lang="en" sz="1800">
                <a:solidFill>
                  <a:srgbClr val="000000"/>
                </a:solidFill>
                <a:latin typeface="Lato"/>
                <a:ea typeface="Lato"/>
                <a:cs typeface="Lato"/>
                <a:sym typeface="Lato"/>
              </a:rPr>
              <a:t>Mengubah sudut pandang </a:t>
            </a:r>
            <a:r>
              <a:rPr lang="en" sz="1800" i="1">
                <a:solidFill>
                  <a:srgbClr val="000000"/>
                </a:solidFill>
                <a:latin typeface="Lato"/>
                <a:ea typeface="Lato"/>
                <a:cs typeface="Lato"/>
                <a:sym typeface="Lato"/>
              </a:rPr>
              <a:t>camera</a:t>
            </a:r>
            <a:r>
              <a:rPr lang="en" sz="1800">
                <a:solidFill>
                  <a:srgbClr val="000000"/>
                </a:solidFill>
                <a:latin typeface="Lato"/>
                <a:ea typeface="Lato"/>
                <a:cs typeface="Lato"/>
                <a:sym typeface="Lato"/>
              </a:rPr>
              <a:t> ketika window browser di</a:t>
            </a:r>
            <a:r>
              <a:rPr lang="en" sz="1800" i="1">
                <a:solidFill>
                  <a:srgbClr val="000000"/>
                </a:solidFill>
                <a:latin typeface="Lato"/>
                <a:ea typeface="Lato"/>
                <a:cs typeface="Lato"/>
                <a:sym typeface="Lato"/>
              </a:rPr>
              <a:t>resize</a:t>
            </a:r>
            <a:r>
              <a:rPr lang="en" sz="1800">
                <a:solidFill>
                  <a:srgbClr val="000000"/>
                </a:solidFill>
                <a:latin typeface="Lato"/>
                <a:ea typeface="Lato"/>
                <a:cs typeface="Lato"/>
                <a:sym typeface="Lato"/>
              </a:rPr>
              <a:t>.</a:t>
            </a:r>
            <a:endParaRPr sz="1800">
              <a:solidFill>
                <a:srgbClr val="000000"/>
              </a:solidFill>
              <a:latin typeface="Lato"/>
              <a:ea typeface="Lato"/>
              <a:cs typeface="Lato"/>
              <a:sym typeface="Lato"/>
            </a:endParaRPr>
          </a:p>
        </p:txBody>
      </p:sp>
      <p:sp>
        <p:nvSpPr>
          <p:cNvPr id="251" name="Google Shape;251;p44"/>
          <p:cNvSpPr txBox="1">
            <a:spLocks noGrp="1"/>
          </p:cNvSpPr>
          <p:nvPr>
            <p:ph type="ctrTitle" idx="4294967295"/>
          </p:nvPr>
        </p:nvSpPr>
        <p:spPr>
          <a:xfrm>
            <a:off x="870651" y="644175"/>
            <a:ext cx="52143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solidFill>
                  <a:srgbClr val="1A1A1A"/>
                </a:solidFill>
                <a:latin typeface="Raleway"/>
                <a:ea typeface="Raleway"/>
                <a:cs typeface="Raleway"/>
                <a:sym typeface="Raleway"/>
              </a:rPr>
              <a:t>Creating the HTML Skeleton</a:t>
            </a:r>
            <a:endParaRPr sz="3000">
              <a:solidFill>
                <a:srgbClr val="1A1A1A"/>
              </a:solidFill>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5"/>
          <p:cNvSpPr txBox="1">
            <a:spLocks noGrp="1"/>
          </p:cNvSpPr>
          <p:nvPr>
            <p:ph type="body" idx="4294967295"/>
          </p:nvPr>
        </p:nvSpPr>
        <p:spPr>
          <a:xfrm>
            <a:off x="870650" y="1296600"/>
            <a:ext cx="6919200" cy="36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Lato"/>
                <a:ea typeface="Lato"/>
                <a:cs typeface="Lato"/>
                <a:sym typeface="Lato"/>
              </a:rPr>
              <a:t>Berikut adalah beberapa object yang akan kita gunakan dalam section ini</a:t>
            </a:r>
            <a:endParaRPr sz="1800">
              <a:solidFill>
                <a:schemeClr val="dk2"/>
              </a:solidFill>
              <a:latin typeface="Lato"/>
              <a:ea typeface="Lato"/>
              <a:cs typeface="Lato"/>
              <a:sym typeface="Lato"/>
            </a:endParaRPr>
          </a:p>
          <a:p>
            <a:pPr marL="457200" lvl="0" indent="0" algn="l" rtl="0">
              <a:spcBef>
                <a:spcPts val="1600"/>
              </a:spcBef>
              <a:spcAft>
                <a:spcPts val="1600"/>
              </a:spcAft>
              <a:buNone/>
            </a:pPr>
            <a:endParaRPr sz="1800">
              <a:solidFill>
                <a:schemeClr val="dk2"/>
              </a:solidFill>
              <a:latin typeface="Lato"/>
              <a:ea typeface="Lato"/>
              <a:cs typeface="Lato"/>
              <a:sym typeface="Lato"/>
            </a:endParaRPr>
          </a:p>
        </p:txBody>
      </p:sp>
      <p:sp>
        <p:nvSpPr>
          <p:cNvPr id="257" name="Google Shape;257;p45"/>
          <p:cNvSpPr txBox="1">
            <a:spLocks noGrp="1"/>
          </p:cNvSpPr>
          <p:nvPr>
            <p:ph type="ctrTitle" idx="4294967295"/>
          </p:nvPr>
        </p:nvSpPr>
        <p:spPr>
          <a:xfrm>
            <a:off x="870650" y="644175"/>
            <a:ext cx="6271200" cy="65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solidFill>
                  <a:srgbClr val="1A1A1A"/>
                </a:solidFill>
                <a:latin typeface="Raleway"/>
                <a:ea typeface="Raleway"/>
                <a:cs typeface="Raleway"/>
                <a:sym typeface="Raleway"/>
              </a:rPr>
              <a:t>Rendering and Viewing a 3D object </a:t>
            </a:r>
            <a:endParaRPr sz="2600">
              <a:solidFill>
                <a:srgbClr val="1A1A1A"/>
              </a:solidFill>
              <a:latin typeface="Raleway"/>
              <a:ea typeface="Raleway"/>
              <a:cs typeface="Raleway"/>
              <a:sym typeface="Raleway"/>
            </a:endParaRPr>
          </a:p>
        </p:txBody>
      </p:sp>
      <p:pic>
        <p:nvPicPr>
          <p:cNvPr id="258" name="Google Shape;258;p45"/>
          <p:cNvPicPr preferRelativeResize="0"/>
          <p:nvPr/>
        </p:nvPicPr>
        <p:blipFill rotWithShape="1">
          <a:blip r:embed="rId3">
            <a:alphaModFix/>
          </a:blip>
          <a:srcRect l="56037" t="38268" r="2464" b="33842"/>
          <a:stretch/>
        </p:blipFill>
        <p:spPr>
          <a:xfrm>
            <a:off x="762000" y="2025500"/>
            <a:ext cx="7620000" cy="2880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6"/>
          <p:cNvSpPr txBox="1"/>
          <p:nvPr/>
        </p:nvSpPr>
        <p:spPr>
          <a:xfrm>
            <a:off x="311700" y="665575"/>
            <a:ext cx="8520600" cy="4163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latin typeface="Lato"/>
                <a:ea typeface="Lato"/>
                <a:cs typeface="Lato"/>
                <a:sym typeface="Lato"/>
              </a:rPr>
              <a:t>Langkah-langkah :</a:t>
            </a:r>
            <a:endParaRPr sz="1800">
              <a:latin typeface="Lato"/>
              <a:ea typeface="Lato"/>
              <a:cs typeface="Lato"/>
              <a:sym typeface="Lato"/>
            </a:endParaRPr>
          </a:p>
          <a:p>
            <a:pPr marL="457200" lvl="0" indent="-342900" algn="l" rtl="0">
              <a:lnSpc>
                <a:spcPct val="115000"/>
              </a:lnSpc>
              <a:spcBef>
                <a:spcPts val="1600"/>
              </a:spcBef>
              <a:spcAft>
                <a:spcPts val="0"/>
              </a:spcAft>
              <a:buSzPts val="1800"/>
              <a:buFont typeface="Lato"/>
              <a:buChar char="●"/>
            </a:pPr>
            <a:r>
              <a:rPr lang="en" sz="1800">
                <a:latin typeface="Lato"/>
                <a:ea typeface="Lato"/>
                <a:cs typeface="Lato"/>
                <a:sym typeface="Lato"/>
              </a:rPr>
              <a:t>Menambahkan </a:t>
            </a:r>
            <a:r>
              <a:rPr lang="en" sz="1800" i="1">
                <a:latin typeface="Lato"/>
                <a:ea typeface="Lato"/>
                <a:cs typeface="Lato"/>
                <a:sym typeface="Lato"/>
              </a:rPr>
              <a:t>axes helper </a:t>
            </a:r>
            <a:r>
              <a:rPr lang="en" sz="1800">
                <a:latin typeface="Lato"/>
                <a:ea typeface="Lato"/>
                <a:cs typeface="Lato"/>
                <a:sym typeface="Lato"/>
              </a:rPr>
              <a:t>sebagai bantuan untuk menggambarkan sumbu x,y,z pada scene</a:t>
            </a:r>
            <a:endParaRPr sz="180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 sz="1800">
                <a:latin typeface="Lato"/>
                <a:ea typeface="Lato"/>
                <a:cs typeface="Lato"/>
                <a:sym typeface="Lato"/>
              </a:rPr>
              <a:t>Membuat </a:t>
            </a:r>
            <a:r>
              <a:rPr lang="en" sz="1800" i="1">
                <a:latin typeface="Lato"/>
                <a:ea typeface="Lato"/>
                <a:cs typeface="Lato"/>
                <a:sym typeface="Lato"/>
              </a:rPr>
              <a:t>plane</a:t>
            </a:r>
            <a:r>
              <a:rPr lang="en" sz="1800">
                <a:latin typeface="Lato"/>
                <a:ea typeface="Lato"/>
                <a:cs typeface="Lato"/>
                <a:sym typeface="Lato"/>
              </a:rPr>
              <a:t> </a:t>
            </a:r>
            <a:endParaRPr sz="180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 sz="1800">
                <a:latin typeface="Lato"/>
                <a:ea typeface="Lato"/>
                <a:cs typeface="Lato"/>
                <a:sym typeface="Lato"/>
              </a:rPr>
              <a:t>Membuat cube dan sphere, note : tambahkan wireframe : true </a:t>
            </a:r>
            <a:endParaRPr sz="1800">
              <a:latin typeface="Lato"/>
              <a:ea typeface="Lato"/>
              <a:cs typeface="Lato"/>
              <a:sym typeface="Lato"/>
            </a:endParaRPr>
          </a:p>
          <a:p>
            <a:pPr marL="457200" lvl="0" indent="0" algn="l" rtl="0">
              <a:lnSpc>
                <a:spcPct val="115000"/>
              </a:lnSpc>
              <a:spcBef>
                <a:spcPts val="1600"/>
              </a:spcBef>
              <a:spcAft>
                <a:spcPts val="0"/>
              </a:spcAft>
              <a:buNone/>
            </a:pPr>
            <a:r>
              <a:rPr lang="en" sz="1800">
                <a:latin typeface="Lato"/>
                <a:ea typeface="Lato"/>
                <a:cs typeface="Lato"/>
                <a:sym typeface="Lato"/>
              </a:rPr>
              <a:t>Fungsi wireframe adalah untuk menampilkan object dalam bentuk susunan rangka / seperti benang</a:t>
            </a:r>
            <a:endParaRPr sz="1800">
              <a:latin typeface="Lato"/>
              <a:ea typeface="Lato"/>
              <a:cs typeface="Lato"/>
              <a:sym typeface="Lato"/>
            </a:endParaRPr>
          </a:p>
          <a:p>
            <a:pPr marL="457200" lvl="0" indent="-342900" algn="l" rtl="0">
              <a:lnSpc>
                <a:spcPct val="115000"/>
              </a:lnSpc>
              <a:spcBef>
                <a:spcPts val="1600"/>
              </a:spcBef>
              <a:spcAft>
                <a:spcPts val="0"/>
              </a:spcAft>
              <a:buClr>
                <a:srgbClr val="000000"/>
              </a:buClr>
              <a:buSzPts val="1800"/>
              <a:buFont typeface="Lato"/>
              <a:buChar char="●"/>
            </a:pPr>
            <a:r>
              <a:rPr lang="en" sz="1800">
                <a:latin typeface="Lato"/>
                <a:ea typeface="Lato"/>
                <a:cs typeface="Lato"/>
                <a:sym typeface="Lato"/>
              </a:rPr>
              <a:t>Menentukan posisi </a:t>
            </a:r>
            <a:r>
              <a:rPr lang="en" sz="1800" i="1">
                <a:latin typeface="Lato"/>
                <a:ea typeface="Lato"/>
                <a:cs typeface="Lato"/>
                <a:sym typeface="Lato"/>
              </a:rPr>
              <a:t>camera</a:t>
            </a:r>
            <a:endParaRPr sz="1800">
              <a:latin typeface="Lato"/>
              <a:ea typeface="Lato"/>
              <a:cs typeface="Lato"/>
              <a:sym typeface="Lato"/>
            </a:endParaRPr>
          </a:p>
          <a:p>
            <a:pPr marL="457200" lvl="0" indent="-342900" algn="l" rtl="0">
              <a:lnSpc>
                <a:spcPct val="115000"/>
              </a:lnSpc>
              <a:spcBef>
                <a:spcPts val="0"/>
              </a:spcBef>
              <a:spcAft>
                <a:spcPts val="0"/>
              </a:spcAft>
              <a:buClr>
                <a:srgbClr val="000000"/>
              </a:buClr>
              <a:buSzPts val="1800"/>
              <a:buFont typeface="Lato"/>
              <a:buChar char="●"/>
            </a:pPr>
            <a:r>
              <a:rPr lang="en" sz="1800">
                <a:latin typeface="Lato"/>
                <a:ea typeface="Lato"/>
                <a:cs typeface="Lato"/>
                <a:sym typeface="Lato"/>
              </a:rPr>
              <a:t>Menambahkan output render ke dalam div HTML</a:t>
            </a:r>
            <a:endParaRPr sz="1800">
              <a:latin typeface="Lato"/>
              <a:ea typeface="Lato"/>
              <a:cs typeface="Lato"/>
              <a:sym typeface="Lato"/>
            </a:endParaRPr>
          </a:p>
          <a:p>
            <a:pPr marL="0" lvl="0" indent="0" algn="l" rtl="0">
              <a:lnSpc>
                <a:spcPct val="115000"/>
              </a:lnSpc>
              <a:spcBef>
                <a:spcPts val="1600"/>
              </a:spcBef>
              <a:spcAft>
                <a:spcPts val="0"/>
              </a:spcAft>
              <a:buNone/>
            </a:pPr>
            <a:endParaRPr sz="1800">
              <a:latin typeface="Lato"/>
              <a:ea typeface="Lato"/>
              <a:cs typeface="Lato"/>
              <a:sym typeface="Lato"/>
            </a:endParaRPr>
          </a:p>
          <a:p>
            <a:pPr marL="0" lvl="0" indent="0" algn="l" rtl="0">
              <a:lnSpc>
                <a:spcPct val="115000"/>
              </a:lnSpc>
              <a:spcBef>
                <a:spcPts val="1600"/>
              </a:spcBef>
              <a:spcAft>
                <a:spcPts val="1600"/>
              </a:spcAft>
              <a:buNone/>
            </a:pPr>
            <a:endParaRPr sz="180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cxnSp>
        <p:nvCxnSpPr>
          <p:cNvPr id="268" name="Google Shape;268;p47"/>
          <p:cNvCxnSpPr/>
          <p:nvPr/>
        </p:nvCxnSpPr>
        <p:spPr>
          <a:xfrm>
            <a:off x="4569600" y="289577"/>
            <a:ext cx="4574400" cy="0"/>
          </a:xfrm>
          <a:prstGeom prst="straightConnector1">
            <a:avLst/>
          </a:prstGeom>
          <a:noFill/>
          <a:ln w="9525" cap="flat" cmpd="sng">
            <a:solidFill>
              <a:schemeClr val="dk1"/>
            </a:solidFill>
            <a:prstDash val="solid"/>
            <a:round/>
            <a:headEnd type="none" w="med" len="med"/>
            <a:tailEnd type="none" w="med" len="med"/>
          </a:ln>
        </p:spPr>
      </p:cxnSp>
      <p:cxnSp>
        <p:nvCxnSpPr>
          <p:cNvPr id="269" name="Google Shape;269;p47"/>
          <p:cNvCxnSpPr/>
          <p:nvPr/>
        </p:nvCxnSpPr>
        <p:spPr>
          <a:xfrm>
            <a:off x="0" y="2363252"/>
            <a:ext cx="4574400" cy="0"/>
          </a:xfrm>
          <a:prstGeom prst="straightConnector1">
            <a:avLst/>
          </a:prstGeom>
          <a:noFill/>
          <a:ln w="9525" cap="flat" cmpd="sng">
            <a:solidFill>
              <a:schemeClr val="dk1"/>
            </a:solidFill>
            <a:prstDash val="solid"/>
            <a:round/>
            <a:headEnd type="none" w="med" len="med"/>
            <a:tailEnd type="none" w="med" len="med"/>
          </a:ln>
        </p:spPr>
      </p:cxnSp>
      <p:pic>
        <p:nvPicPr>
          <p:cNvPr id="270" name="Google Shape;270;p47"/>
          <p:cNvPicPr preferRelativeResize="0"/>
          <p:nvPr/>
        </p:nvPicPr>
        <p:blipFill rotWithShape="1">
          <a:blip r:embed="rId3">
            <a:alphaModFix/>
          </a:blip>
          <a:srcRect l="56335" t="35554" r="4397" b="46575"/>
          <a:stretch/>
        </p:blipFill>
        <p:spPr>
          <a:xfrm>
            <a:off x="1462154" y="530312"/>
            <a:ext cx="6219672" cy="1592212"/>
          </a:xfrm>
          <a:prstGeom prst="rect">
            <a:avLst/>
          </a:prstGeom>
          <a:noFill/>
          <a:ln>
            <a:noFill/>
          </a:ln>
        </p:spPr>
      </p:pic>
      <p:sp>
        <p:nvSpPr>
          <p:cNvPr id="271" name="Google Shape;271;p47"/>
          <p:cNvSpPr txBox="1"/>
          <p:nvPr/>
        </p:nvSpPr>
        <p:spPr>
          <a:xfrm>
            <a:off x="311700" y="2451575"/>
            <a:ext cx="8520600" cy="2265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a:latin typeface="Lato"/>
                <a:ea typeface="Lato"/>
                <a:cs typeface="Lato"/>
                <a:sym typeface="Lato"/>
              </a:rPr>
              <a:t>Scene </a:t>
            </a:r>
            <a:r>
              <a:rPr lang="en" sz="1800">
                <a:latin typeface="Lato"/>
                <a:ea typeface="Lato"/>
                <a:cs typeface="Lato"/>
                <a:sym typeface="Lato"/>
              </a:rPr>
              <a:t>merupakan sebuah kontainer untuk menampung semua obyek yang akan dirender dan </a:t>
            </a:r>
            <a:r>
              <a:rPr lang="en" sz="1800" i="1">
                <a:latin typeface="Lato"/>
                <a:ea typeface="Lato"/>
                <a:cs typeface="Lato"/>
                <a:sym typeface="Lato"/>
              </a:rPr>
              <a:t>lights</a:t>
            </a:r>
            <a:r>
              <a:rPr lang="en" sz="1800">
                <a:latin typeface="Lato"/>
                <a:ea typeface="Lato"/>
                <a:cs typeface="Lato"/>
                <a:sym typeface="Lato"/>
              </a:rPr>
              <a:t> yang akan digunakan. </a:t>
            </a:r>
            <a:endParaRPr sz="1800">
              <a:latin typeface="Lato"/>
              <a:ea typeface="Lato"/>
              <a:cs typeface="Lato"/>
              <a:sym typeface="Lato"/>
            </a:endParaRPr>
          </a:p>
          <a:p>
            <a:pPr marL="0" lvl="0" indent="0" algn="l" rtl="0">
              <a:lnSpc>
                <a:spcPct val="115000"/>
              </a:lnSpc>
              <a:spcBef>
                <a:spcPts val="1600"/>
              </a:spcBef>
              <a:spcAft>
                <a:spcPts val="0"/>
              </a:spcAft>
              <a:buNone/>
            </a:pPr>
            <a:r>
              <a:rPr lang="en" sz="1800" b="1">
                <a:latin typeface="Lato"/>
                <a:ea typeface="Lato"/>
                <a:cs typeface="Lato"/>
                <a:sym typeface="Lato"/>
              </a:rPr>
              <a:t>Camera</a:t>
            </a:r>
            <a:r>
              <a:rPr lang="en" sz="1800">
                <a:latin typeface="Lato"/>
                <a:ea typeface="Lato"/>
                <a:cs typeface="Lato"/>
                <a:sym typeface="Lato"/>
              </a:rPr>
              <a:t> menentukan apa yang akan kita lihat ketika me-</a:t>
            </a:r>
            <a:r>
              <a:rPr lang="en" sz="1800" i="1">
                <a:latin typeface="Lato"/>
                <a:ea typeface="Lato"/>
                <a:cs typeface="Lato"/>
                <a:sym typeface="Lato"/>
              </a:rPr>
              <a:t>render </a:t>
            </a:r>
            <a:r>
              <a:rPr lang="en" sz="1800">
                <a:latin typeface="Lato"/>
                <a:ea typeface="Lato"/>
                <a:cs typeface="Lato"/>
                <a:sym typeface="Lato"/>
              </a:rPr>
              <a:t>sebuah </a:t>
            </a:r>
            <a:r>
              <a:rPr lang="en" sz="1800" i="1">
                <a:latin typeface="Lato"/>
                <a:ea typeface="Lato"/>
                <a:cs typeface="Lato"/>
                <a:sym typeface="Lato"/>
              </a:rPr>
              <a:t>scene</a:t>
            </a:r>
            <a:r>
              <a:rPr lang="en" sz="1800">
                <a:latin typeface="Lato"/>
                <a:ea typeface="Lato"/>
                <a:cs typeface="Lato"/>
                <a:sym typeface="Lato"/>
              </a:rPr>
              <a:t>.</a:t>
            </a:r>
            <a:endParaRPr sz="1800">
              <a:latin typeface="Lato"/>
              <a:ea typeface="Lato"/>
              <a:cs typeface="Lato"/>
              <a:sym typeface="Lato"/>
            </a:endParaRPr>
          </a:p>
          <a:p>
            <a:pPr marL="0" lvl="0" indent="0" algn="l" rtl="0">
              <a:lnSpc>
                <a:spcPct val="115000"/>
              </a:lnSpc>
              <a:spcBef>
                <a:spcPts val="1600"/>
              </a:spcBef>
              <a:spcAft>
                <a:spcPts val="0"/>
              </a:spcAft>
              <a:buNone/>
            </a:pPr>
            <a:r>
              <a:rPr lang="en" sz="1800" b="1">
                <a:latin typeface="Lato"/>
                <a:ea typeface="Lato"/>
                <a:cs typeface="Lato"/>
                <a:sym typeface="Lato"/>
              </a:rPr>
              <a:t>Renderer</a:t>
            </a:r>
            <a:r>
              <a:rPr lang="en" sz="1800">
                <a:latin typeface="Lato"/>
                <a:ea typeface="Lato"/>
                <a:cs typeface="Lato"/>
                <a:sym typeface="Lato"/>
              </a:rPr>
              <a:t> bertanggung jawab memperhitungkan bagaimana suatu </a:t>
            </a:r>
            <a:r>
              <a:rPr lang="en" sz="1800" i="1">
                <a:latin typeface="Lato"/>
                <a:ea typeface="Lato"/>
                <a:cs typeface="Lato"/>
                <a:sym typeface="Lato"/>
              </a:rPr>
              <a:t>scene</a:t>
            </a:r>
            <a:r>
              <a:rPr lang="en" sz="1800">
                <a:latin typeface="Lato"/>
                <a:ea typeface="Lato"/>
                <a:cs typeface="Lato"/>
                <a:sym typeface="Lato"/>
              </a:rPr>
              <a:t> akan terlihat di browser berdasarkan sudut pandang </a:t>
            </a:r>
            <a:r>
              <a:rPr lang="en" sz="1800" i="1">
                <a:latin typeface="Lato"/>
                <a:ea typeface="Lato"/>
                <a:cs typeface="Lato"/>
                <a:sym typeface="Lato"/>
              </a:rPr>
              <a:t>camera</a:t>
            </a:r>
            <a:r>
              <a:rPr lang="en" sz="1800">
                <a:latin typeface="Lato"/>
                <a:ea typeface="Lato"/>
                <a:cs typeface="Lato"/>
                <a:sym typeface="Lato"/>
              </a:rPr>
              <a:t>.</a:t>
            </a:r>
            <a:endParaRPr sz="1800">
              <a:latin typeface="Lato"/>
              <a:ea typeface="Lato"/>
              <a:cs typeface="Lato"/>
              <a:sym typeface="Lato"/>
            </a:endParaRPr>
          </a:p>
          <a:p>
            <a:pPr marL="0" lvl="0" indent="0" algn="l" rtl="0">
              <a:lnSpc>
                <a:spcPct val="115000"/>
              </a:lnSpc>
              <a:spcBef>
                <a:spcPts val="1600"/>
              </a:spcBef>
              <a:spcAft>
                <a:spcPts val="1600"/>
              </a:spcAft>
              <a:buNone/>
            </a:pPr>
            <a:endParaRPr sz="1800">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8"/>
          <p:cNvSpPr txBox="1">
            <a:spLocks noGrp="1"/>
          </p:cNvSpPr>
          <p:nvPr>
            <p:ph type="body" idx="4294967295"/>
          </p:nvPr>
        </p:nvSpPr>
        <p:spPr>
          <a:xfrm>
            <a:off x="870650" y="1296600"/>
            <a:ext cx="7860600" cy="36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000000"/>
                </a:solidFill>
                <a:latin typeface="Lato"/>
                <a:ea typeface="Lato"/>
                <a:cs typeface="Lato"/>
                <a:sym typeface="Lato"/>
              </a:rPr>
              <a:t>Hubungan antara material dan light yaitu material yang berbeda akan memberikan respon yang berbeda juga terhadap light</a:t>
            </a:r>
            <a:endParaRPr sz="1400">
              <a:solidFill>
                <a:srgbClr val="000000"/>
              </a:solidFill>
              <a:latin typeface="Lato"/>
              <a:ea typeface="Lato"/>
              <a:cs typeface="Lato"/>
              <a:sym typeface="Lato"/>
            </a:endParaRPr>
          </a:p>
          <a:p>
            <a:pPr marL="457200" lvl="0" indent="-317500" algn="l" rtl="0">
              <a:spcBef>
                <a:spcPts val="1600"/>
              </a:spcBef>
              <a:spcAft>
                <a:spcPts val="0"/>
              </a:spcAft>
              <a:buClr>
                <a:srgbClr val="000000"/>
              </a:buClr>
              <a:buSzPts val="1400"/>
              <a:buFont typeface="Lato"/>
              <a:buChar char="●"/>
            </a:pPr>
            <a:r>
              <a:rPr lang="en" sz="1400">
                <a:solidFill>
                  <a:srgbClr val="000000"/>
                </a:solidFill>
                <a:latin typeface="Lato"/>
                <a:ea typeface="Lato"/>
                <a:cs typeface="Lato"/>
                <a:sym typeface="Lato"/>
              </a:rPr>
              <a:t>Ubah material dari plane, cube, dan sphere</a:t>
            </a:r>
            <a:endParaRPr sz="1400">
              <a:solidFill>
                <a:srgbClr val="000000"/>
              </a:solidFill>
              <a:latin typeface="Lato"/>
              <a:ea typeface="Lato"/>
              <a:cs typeface="Lato"/>
              <a:sym typeface="Lato"/>
            </a:endParaRPr>
          </a:p>
          <a:p>
            <a:pPr marL="457200" lvl="0" indent="0" algn="l" rtl="0">
              <a:spcBef>
                <a:spcPts val="1600"/>
              </a:spcBef>
              <a:spcAft>
                <a:spcPts val="0"/>
              </a:spcAft>
              <a:buNone/>
            </a:pPr>
            <a:r>
              <a:rPr lang="en" sz="1400">
                <a:solidFill>
                  <a:srgbClr val="000000"/>
                </a:solidFill>
                <a:latin typeface="Lato"/>
                <a:ea typeface="Lato"/>
                <a:cs typeface="Lato"/>
                <a:sym typeface="Lato"/>
              </a:rPr>
              <a:t>Option : </a:t>
            </a:r>
            <a:r>
              <a:rPr lang="en" sz="1400" i="1">
                <a:solidFill>
                  <a:srgbClr val="000000"/>
                </a:solidFill>
                <a:latin typeface="Lato"/>
                <a:ea typeface="Lato"/>
                <a:cs typeface="Lato"/>
                <a:sym typeface="Lato"/>
              </a:rPr>
              <a:t>MeshLambertMaterial (matte effect)</a:t>
            </a:r>
            <a:endParaRPr sz="1400" i="1">
              <a:solidFill>
                <a:srgbClr val="000000"/>
              </a:solidFill>
              <a:latin typeface="Lato"/>
              <a:ea typeface="Lato"/>
              <a:cs typeface="Lato"/>
              <a:sym typeface="Lato"/>
            </a:endParaRPr>
          </a:p>
          <a:p>
            <a:pPr marL="457200" lvl="0" indent="0" algn="l" rtl="0">
              <a:spcBef>
                <a:spcPts val="1600"/>
              </a:spcBef>
              <a:spcAft>
                <a:spcPts val="0"/>
              </a:spcAft>
              <a:buNone/>
            </a:pPr>
            <a:r>
              <a:rPr lang="en" sz="1400" i="1">
                <a:solidFill>
                  <a:srgbClr val="000000"/>
                </a:solidFill>
                <a:latin typeface="Lato"/>
                <a:ea typeface="Lato"/>
                <a:cs typeface="Lato"/>
                <a:sym typeface="Lato"/>
              </a:rPr>
              <a:t>		MeshPhongMaterial (glossy effect)</a:t>
            </a:r>
            <a:endParaRPr sz="1400" i="1">
              <a:solidFill>
                <a:srgbClr val="000000"/>
              </a:solidFill>
              <a:latin typeface="Lato"/>
              <a:ea typeface="Lato"/>
              <a:cs typeface="Lato"/>
              <a:sym typeface="Lato"/>
            </a:endParaRPr>
          </a:p>
          <a:p>
            <a:pPr marL="457200" lvl="0" indent="-317500" algn="l" rtl="0">
              <a:spcBef>
                <a:spcPts val="1600"/>
              </a:spcBef>
              <a:spcAft>
                <a:spcPts val="0"/>
              </a:spcAft>
              <a:buClr>
                <a:srgbClr val="000000"/>
              </a:buClr>
              <a:buSzPts val="1400"/>
              <a:buFont typeface="Lato"/>
              <a:buChar char="●"/>
            </a:pPr>
            <a:r>
              <a:rPr lang="en" sz="1400">
                <a:solidFill>
                  <a:srgbClr val="000000"/>
                </a:solidFill>
                <a:latin typeface="Lato"/>
                <a:ea typeface="Lato"/>
                <a:cs typeface="Lato"/>
                <a:sym typeface="Lato"/>
              </a:rPr>
              <a:t>Tambahkan </a:t>
            </a:r>
            <a:r>
              <a:rPr lang="en" sz="1400" i="1">
                <a:solidFill>
                  <a:srgbClr val="000000"/>
                </a:solidFill>
                <a:latin typeface="Lato"/>
                <a:ea typeface="Lato"/>
                <a:cs typeface="Lato"/>
                <a:sym typeface="Lato"/>
              </a:rPr>
              <a:t>light source</a:t>
            </a:r>
            <a:endParaRPr sz="1400" i="1">
              <a:solidFill>
                <a:srgbClr val="000000"/>
              </a:solidFill>
              <a:latin typeface="Lato"/>
              <a:ea typeface="Lato"/>
              <a:cs typeface="Lato"/>
              <a:sym typeface="Lato"/>
            </a:endParaRPr>
          </a:p>
          <a:p>
            <a:pPr marL="457200" lvl="0" indent="-317500" algn="l" rtl="0">
              <a:spcBef>
                <a:spcPts val="0"/>
              </a:spcBef>
              <a:spcAft>
                <a:spcPts val="0"/>
              </a:spcAft>
              <a:buClr>
                <a:srgbClr val="000000"/>
              </a:buClr>
              <a:buSzPts val="1400"/>
              <a:buFont typeface="Lato"/>
              <a:buChar char="●"/>
            </a:pPr>
            <a:r>
              <a:rPr lang="en" sz="1400">
                <a:solidFill>
                  <a:srgbClr val="000000"/>
                </a:solidFill>
                <a:latin typeface="Lato"/>
                <a:ea typeface="Lato"/>
                <a:cs typeface="Lato"/>
                <a:sym typeface="Lato"/>
              </a:rPr>
              <a:t>Tambahkan shadow </a:t>
            </a:r>
            <a:endParaRPr sz="1400">
              <a:solidFill>
                <a:srgbClr val="000000"/>
              </a:solidFill>
              <a:latin typeface="Lato"/>
              <a:ea typeface="Lato"/>
              <a:cs typeface="Lato"/>
              <a:sym typeface="Lato"/>
            </a:endParaRPr>
          </a:p>
          <a:p>
            <a:pPr marL="914400" lvl="1" indent="-317500" algn="l" rtl="0">
              <a:spcBef>
                <a:spcPts val="0"/>
              </a:spcBef>
              <a:spcAft>
                <a:spcPts val="0"/>
              </a:spcAft>
              <a:buClr>
                <a:srgbClr val="000000"/>
              </a:buClr>
              <a:buSzPts val="1400"/>
              <a:buFont typeface="Lato"/>
              <a:buChar char="○"/>
            </a:pPr>
            <a:r>
              <a:rPr lang="en" sz="1400">
                <a:solidFill>
                  <a:srgbClr val="000000"/>
                </a:solidFill>
                <a:latin typeface="Lato"/>
                <a:ea typeface="Lato"/>
                <a:cs typeface="Lato"/>
                <a:sym typeface="Lato"/>
              </a:rPr>
              <a:t>Menambahkan</a:t>
            </a:r>
            <a:r>
              <a:rPr lang="en" sz="1400" i="1">
                <a:solidFill>
                  <a:srgbClr val="000000"/>
                </a:solidFill>
                <a:latin typeface="Lato"/>
                <a:ea typeface="Lato"/>
                <a:cs typeface="Lato"/>
                <a:sym typeface="Lato"/>
              </a:rPr>
              <a:t> .shadowMapEnabled = true </a:t>
            </a:r>
            <a:r>
              <a:rPr lang="en" sz="1400">
                <a:solidFill>
                  <a:srgbClr val="000000"/>
                </a:solidFill>
                <a:latin typeface="Lato"/>
                <a:ea typeface="Lato"/>
                <a:cs typeface="Lato"/>
                <a:sym typeface="Lato"/>
              </a:rPr>
              <a:t>untuk mengaktifkan function shadow dalam three.js</a:t>
            </a:r>
            <a:endParaRPr sz="1400">
              <a:solidFill>
                <a:srgbClr val="000000"/>
              </a:solidFill>
              <a:latin typeface="Lato"/>
              <a:ea typeface="Lato"/>
              <a:cs typeface="Lato"/>
              <a:sym typeface="Lato"/>
            </a:endParaRPr>
          </a:p>
          <a:p>
            <a:pPr marL="914400" lvl="1" indent="-317500" algn="l" rtl="0">
              <a:spcBef>
                <a:spcPts val="0"/>
              </a:spcBef>
              <a:spcAft>
                <a:spcPts val="0"/>
              </a:spcAft>
              <a:buClr>
                <a:srgbClr val="000000"/>
              </a:buClr>
              <a:buSzPts val="1400"/>
              <a:buFont typeface="Lato"/>
              <a:buChar char="○"/>
            </a:pPr>
            <a:r>
              <a:rPr lang="en" sz="1400">
                <a:solidFill>
                  <a:srgbClr val="000000"/>
                </a:solidFill>
                <a:latin typeface="Lato"/>
                <a:ea typeface="Lato"/>
                <a:cs typeface="Lato"/>
                <a:sym typeface="Lato"/>
              </a:rPr>
              <a:t>Menentukan object yang menyebabkan adanya shadow (castShadow) dan object yang menerima shadow (receiveShadow)</a:t>
            </a:r>
            <a:endParaRPr sz="1400">
              <a:solidFill>
                <a:srgbClr val="000000"/>
              </a:solidFill>
              <a:latin typeface="Lato"/>
              <a:ea typeface="Lato"/>
              <a:cs typeface="Lato"/>
              <a:sym typeface="Lato"/>
            </a:endParaRPr>
          </a:p>
        </p:txBody>
      </p:sp>
      <p:sp>
        <p:nvSpPr>
          <p:cNvPr id="277" name="Google Shape;277;p48"/>
          <p:cNvSpPr txBox="1">
            <a:spLocks noGrp="1"/>
          </p:cNvSpPr>
          <p:nvPr>
            <p:ph type="ctrTitle" idx="2"/>
          </p:nvPr>
        </p:nvSpPr>
        <p:spPr>
          <a:xfrm>
            <a:off x="870650" y="644175"/>
            <a:ext cx="6663300" cy="65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solidFill>
                  <a:srgbClr val="1A1A1A"/>
                </a:solidFill>
                <a:latin typeface="Raleway"/>
                <a:ea typeface="Raleway"/>
                <a:cs typeface="Raleway"/>
                <a:sym typeface="Raleway"/>
              </a:rPr>
              <a:t>Adding materials, lights, and shadows </a:t>
            </a:r>
            <a:endParaRPr sz="2600">
              <a:solidFill>
                <a:srgbClr val="1A1A1A"/>
              </a:solidFill>
              <a:latin typeface="Raleway"/>
              <a:ea typeface="Raleway"/>
              <a:cs typeface="Raleway"/>
              <a:sym typeface="Raleway"/>
            </a:endParaRPr>
          </a:p>
          <a:p>
            <a:pPr marL="0" lvl="0" indent="0" algn="ctr" rtl="0">
              <a:spcBef>
                <a:spcPts val="0"/>
              </a:spcBef>
              <a:spcAft>
                <a:spcPts val="0"/>
              </a:spcAft>
              <a:buNone/>
            </a:pPr>
            <a:endParaRPr sz="2600">
              <a:solidFill>
                <a:srgbClr val="1A1A1A"/>
              </a:solidFill>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9"/>
          <p:cNvSpPr txBox="1">
            <a:spLocks noGrp="1"/>
          </p:cNvSpPr>
          <p:nvPr>
            <p:ph type="body" idx="4294967295"/>
          </p:nvPr>
        </p:nvSpPr>
        <p:spPr>
          <a:xfrm>
            <a:off x="870650" y="1296600"/>
            <a:ext cx="7860600" cy="36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000000"/>
                </a:solidFill>
                <a:latin typeface="Lato"/>
                <a:ea typeface="Lato"/>
                <a:cs typeface="Lato"/>
                <a:sym typeface="Lato"/>
              </a:rPr>
              <a:t>Untuk memberi animation, kita menggunakan function </a:t>
            </a:r>
            <a:r>
              <a:rPr lang="en" sz="1400" i="1">
                <a:solidFill>
                  <a:srgbClr val="000000"/>
                </a:solidFill>
                <a:latin typeface="Lato"/>
                <a:ea typeface="Lato"/>
                <a:cs typeface="Lato"/>
                <a:sym typeface="Lato"/>
              </a:rPr>
              <a:t>requestAnimationFrame.</a:t>
            </a:r>
            <a:endParaRPr sz="1400" i="1">
              <a:solidFill>
                <a:srgbClr val="000000"/>
              </a:solidFill>
              <a:latin typeface="Lato"/>
              <a:ea typeface="Lato"/>
              <a:cs typeface="Lato"/>
              <a:sym typeface="Lato"/>
            </a:endParaRPr>
          </a:p>
          <a:p>
            <a:pPr marL="457200" lvl="0" indent="-317500" algn="l" rtl="0">
              <a:spcBef>
                <a:spcPts val="1600"/>
              </a:spcBef>
              <a:spcAft>
                <a:spcPts val="0"/>
              </a:spcAft>
              <a:buClr>
                <a:srgbClr val="000000"/>
              </a:buClr>
              <a:buSzPts val="1400"/>
              <a:buFont typeface="Lato"/>
              <a:buChar char="●"/>
            </a:pPr>
            <a:r>
              <a:rPr lang="en" sz="1400">
                <a:solidFill>
                  <a:srgbClr val="000000"/>
                </a:solidFill>
                <a:latin typeface="Lato"/>
                <a:ea typeface="Lato"/>
                <a:cs typeface="Lato"/>
                <a:sym typeface="Lato"/>
              </a:rPr>
              <a:t>Menambahkan animasi untuk Cube</a:t>
            </a:r>
            <a:endParaRPr sz="1400">
              <a:solidFill>
                <a:srgbClr val="000000"/>
              </a:solidFill>
              <a:latin typeface="Lato"/>
              <a:ea typeface="Lato"/>
              <a:cs typeface="Lato"/>
              <a:sym typeface="Lato"/>
            </a:endParaRPr>
          </a:p>
          <a:p>
            <a:pPr marL="914400" lvl="1" indent="-317500" algn="l" rtl="0">
              <a:spcBef>
                <a:spcPts val="0"/>
              </a:spcBef>
              <a:spcAft>
                <a:spcPts val="0"/>
              </a:spcAft>
              <a:buClr>
                <a:srgbClr val="000000"/>
              </a:buClr>
              <a:buSzPts val="1400"/>
              <a:buFont typeface="Lato"/>
              <a:buChar char="○"/>
            </a:pPr>
            <a:r>
              <a:rPr lang="en" sz="1400">
                <a:solidFill>
                  <a:srgbClr val="000000"/>
                </a:solidFill>
                <a:latin typeface="Lato"/>
                <a:ea typeface="Lato"/>
                <a:cs typeface="Lato"/>
                <a:sym typeface="Lato"/>
              </a:rPr>
              <a:t>Menentukan jenis animasi yang ingin diterapkan (misalnya menggunakan property </a:t>
            </a:r>
            <a:r>
              <a:rPr lang="en" sz="1400" i="1">
                <a:solidFill>
                  <a:srgbClr val="000000"/>
                </a:solidFill>
                <a:latin typeface="Lato"/>
                <a:ea typeface="Lato"/>
                <a:cs typeface="Lato"/>
                <a:sym typeface="Lato"/>
              </a:rPr>
              <a:t>rotation</a:t>
            </a:r>
            <a:r>
              <a:rPr lang="en" sz="1400">
                <a:solidFill>
                  <a:srgbClr val="000000"/>
                </a:solidFill>
                <a:latin typeface="Lato"/>
                <a:ea typeface="Lato"/>
                <a:cs typeface="Lato"/>
                <a:sym typeface="Lato"/>
              </a:rPr>
              <a:t>)</a:t>
            </a:r>
            <a:endParaRPr sz="1400">
              <a:solidFill>
                <a:srgbClr val="000000"/>
              </a:solidFill>
              <a:latin typeface="Lato"/>
              <a:ea typeface="Lato"/>
              <a:cs typeface="Lato"/>
              <a:sym typeface="Lato"/>
            </a:endParaRPr>
          </a:p>
          <a:p>
            <a:pPr marL="914400" lvl="1" indent="-317500" algn="l" rtl="0">
              <a:spcBef>
                <a:spcPts val="0"/>
              </a:spcBef>
              <a:spcAft>
                <a:spcPts val="0"/>
              </a:spcAft>
              <a:buClr>
                <a:srgbClr val="000000"/>
              </a:buClr>
              <a:buSzPts val="1400"/>
              <a:buFont typeface="Lato"/>
              <a:buChar char="○"/>
            </a:pPr>
            <a:r>
              <a:rPr lang="en" sz="1400">
                <a:solidFill>
                  <a:srgbClr val="000000"/>
                </a:solidFill>
                <a:latin typeface="Lato"/>
                <a:ea typeface="Lato"/>
                <a:cs typeface="Lato"/>
                <a:sym typeface="Lato"/>
              </a:rPr>
              <a:t>Memberi bobot untuk masing-masing sumbu x,y,z</a:t>
            </a:r>
            <a:endParaRPr sz="1400">
              <a:solidFill>
                <a:srgbClr val="000000"/>
              </a:solidFill>
              <a:latin typeface="Lato"/>
              <a:ea typeface="Lato"/>
              <a:cs typeface="Lato"/>
              <a:sym typeface="Lato"/>
            </a:endParaRPr>
          </a:p>
          <a:p>
            <a:pPr marL="914400" lvl="0" indent="0" algn="l" rtl="0">
              <a:lnSpc>
                <a:spcPct val="100000"/>
              </a:lnSpc>
              <a:spcBef>
                <a:spcPts val="1600"/>
              </a:spcBef>
              <a:spcAft>
                <a:spcPts val="0"/>
              </a:spcAft>
              <a:buNone/>
            </a:pPr>
            <a:endParaRPr sz="600">
              <a:solidFill>
                <a:srgbClr val="000000"/>
              </a:solidFill>
              <a:latin typeface="Lato"/>
              <a:ea typeface="Lato"/>
              <a:cs typeface="Lato"/>
              <a:sym typeface="Lato"/>
            </a:endParaRPr>
          </a:p>
          <a:p>
            <a:pPr marL="457200" lvl="0" indent="-317500" algn="l" rtl="0">
              <a:spcBef>
                <a:spcPts val="0"/>
              </a:spcBef>
              <a:spcAft>
                <a:spcPts val="0"/>
              </a:spcAft>
              <a:buClr>
                <a:srgbClr val="000000"/>
              </a:buClr>
              <a:buSzPts val="1400"/>
              <a:buFont typeface="Lato"/>
              <a:buChar char="●"/>
            </a:pPr>
            <a:r>
              <a:rPr lang="en" sz="1400">
                <a:solidFill>
                  <a:srgbClr val="000000"/>
                </a:solidFill>
                <a:latin typeface="Lato"/>
                <a:ea typeface="Lato"/>
                <a:cs typeface="Lato"/>
                <a:sym typeface="Lato"/>
              </a:rPr>
              <a:t>Menambahkan animasi untuk Sphere</a:t>
            </a:r>
            <a:endParaRPr sz="1400">
              <a:solidFill>
                <a:srgbClr val="000000"/>
              </a:solidFill>
              <a:latin typeface="Lato"/>
              <a:ea typeface="Lato"/>
              <a:cs typeface="Lato"/>
              <a:sym typeface="Lato"/>
            </a:endParaRPr>
          </a:p>
          <a:p>
            <a:pPr marL="914400" lvl="1" indent="-317500" algn="l" rtl="0">
              <a:spcBef>
                <a:spcPts val="0"/>
              </a:spcBef>
              <a:spcAft>
                <a:spcPts val="0"/>
              </a:spcAft>
              <a:buClr>
                <a:srgbClr val="000000"/>
              </a:buClr>
              <a:buSzPts val="1400"/>
              <a:buFont typeface="Lato"/>
              <a:buChar char="○"/>
            </a:pPr>
            <a:r>
              <a:rPr lang="en" sz="1400">
                <a:solidFill>
                  <a:srgbClr val="000000"/>
                </a:solidFill>
                <a:latin typeface="Lato"/>
                <a:ea typeface="Lato"/>
                <a:cs typeface="Lato"/>
                <a:sym typeface="Lato"/>
              </a:rPr>
              <a:t>Menentukan jenis animasi yang ingin diterapkan. (misalnya bouncing maka penggunakan property </a:t>
            </a:r>
            <a:r>
              <a:rPr lang="en" sz="1400" i="1">
                <a:solidFill>
                  <a:srgbClr val="000000"/>
                </a:solidFill>
                <a:latin typeface="Lato"/>
                <a:ea typeface="Lato"/>
                <a:cs typeface="Lato"/>
                <a:sym typeface="Lato"/>
              </a:rPr>
              <a:t>position</a:t>
            </a:r>
            <a:r>
              <a:rPr lang="en" sz="1400">
                <a:solidFill>
                  <a:srgbClr val="000000"/>
                </a:solidFill>
                <a:latin typeface="Lato"/>
                <a:ea typeface="Lato"/>
                <a:cs typeface="Lato"/>
                <a:sym typeface="Lato"/>
              </a:rPr>
              <a:t>)</a:t>
            </a:r>
            <a:endParaRPr sz="1400">
              <a:solidFill>
                <a:srgbClr val="000000"/>
              </a:solidFill>
              <a:latin typeface="Lato"/>
              <a:ea typeface="Lato"/>
              <a:cs typeface="Lato"/>
              <a:sym typeface="Lato"/>
            </a:endParaRPr>
          </a:p>
          <a:p>
            <a:pPr marL="914400" lvl="1" indent="-317500" algn="l" rtl="0">
              <a:spcBef>
                <a:spcPts val="0"/>
              </a:spcBef>
              <a:spcAft>
                <a:spcPts val="0"/>
              </a:spcAft>
              <a:buClr>
                <a:srgbClr val="000000"/>
              </a:buClr>
              <a:buSzPts val="1400"/>
              <a:buFont typeface="Lato"/>
              <a:buChar char="○"/>
            </a:pPr>
            <a:r>
              <a:rPr lang="en" sz="1400">
                <a:solidFill>
                  <a:srgbClr val="000000"/>
                </a:solidFill>
                <a:latin typeface="Lato"/>
                <a:ea typeface="Lato"/>
                <a:cs typeface="Lato"/>
                <a:sym typeface="Lato"/>
              </a:rPr>
              <a:t>Menentukan speed dari pergerakan animasinya</a:t>
            </a:r>
            <a:endParaRPr sz="1400">
              <a:solidFill>
                <a:srgbClr val="000000"/>
              </a:solidFill>
              <a:latin typeface="Lato"/>
              <a:ea typeface="Lato"/>
              <a:cs typeface="Lato"/>
              <a:sym typeface="Lato"/>
            </a:endParaRPr>
          </a:p>
          <a:p>
            <a:pPr marL="914400" lvl="1" indent="-317500" algn="l" rtl="0">
              <a:spcBef>
                <a:spcPts val="0"/>
              </a:spcBef>
              <a:spcAft>
                <a:spcPts val="0"/>
              </a:spcAft>
              <a:buClr>
                <a:srgbClr val="000000"/>
              </a:buClr>
              <a:buSzPts val="1400"/>
              <a:buFont typeface="Lato"/>
              <a:buChar char="○"/>
            </a:pPr>
            <a:r>
              <a:rPr lang="en" sz="1400">
                <a:solidFill>
                  <a:srgbClr val="000000"/>
                </a:solidFill>
                <a:latin typeface="Lato"/>
                <a:ea typeface="Lato"/>
                <a:cs typeface="Lato"/>
                <a:sym typeface="Lato"/>
              </a:rPr>
              <a:t>Memberi bobot untuk masing-masing sumbu x,y,z</a:t>
            </a:r>
            <a:endParaRPr sz="1400">
              <a:solidFill>
                <a:srgbClr val="000000"/>
              </a:solidFill>
              <a:latin typeface="Lato"/>
              <a:ea typeface="Lato"/>
              <a:cs typeface="Lato"/>
              <a:sym typeface="Lato"/>
            </a:endParaRPr>
          </a:p>
        </p:txBody>
      </p:sp>
      <p:sp>
        <p:nvSpPr>
          <p:cNvPr id="283" name="Google Shape;283;p49"/>
          <p:cNvSpPr txBox="1">
            <a:spLocks noGrp="1"/>
          </p:cNvSpPr>
          <p:nvPr>
            <p:ph type="ctrTitle"/>
          </p:nvPr>
        </p:nvSpPr>
        <p:spPr>
          <a:xfrm>
            <a:off x="870650" y="644175"/>
            <a:ext cx="6663300" cy="65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Animation </a:t>
            </a:r>
            <a:endParaRPr sz="2600">
              <a:solidFill>
                <a:srgbClr val="1A1A1A"/>
              </a:solidFill>
              <a:latin typeface="Raleway"/>
              <a:ea typeface="Raleway"/>
              <a:cs typeface="Raleway"/>
              <a:sym typeface="Raleway"/>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 Newsletter by Slidesgo">
  <a:themeElements>
    <a:clrScheme name="Simple Light">
      <a:dk1>
        <a:srgbClr val="434343"/>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1627</Words>
  <Application>Microsoft Office PowerPoint</Application>
  <PresentationFormat>On-screen Show (16:9)</PresentationFormat>
  <Paragraphs>236</Paragraphs>
  <Slides>29</Slides>
  <Notes>29</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29</vt:i4>
      </vt:variant>
    </vt:vector>
  </HeadingPairs>
  <TitlesOfParts>
    <vt:vector size="43" baseType="lpstr">
      <vt:lpstr>Arial</vt:lpstr>
      <vt:lpstr>Calibri</vt:lpstr>
      <vt:lpstr>Roboto Condensed Light</vt:lpstr>
      <vt:lpstr>Fira Sans Extra Condensed Medium</vt:lpstr>
      <vt:lpstr>Squada One</vt:lpstr>
      <vt:lpstr>Proxima Nova</vt:lpstr>
      <vt:lpstr>Exo 2</vt:lpstr>
      <vt:lpstr>Oswald</vt:lpstr>
      <vt:lpstr>Roboto Condensed</vt:lpstr>
      <vt:lpstr>Lato</vt:lpstr>
      <vt:lpstr>Alfa Slab One</vt:lpstr>
      <vt:lpstr>Raleway</vt:lpstr>
      <vt:lpstr>Streamline</vt:lpstr>
      <vt:lpstr>Tech Newsletter by Slidesgo</vt:lpstr>
      <vt:lpstr>Komponen Dasar Pembuatan Pemandangan 3-Dimensi</vt:lpstr>
      <vt:lpstr>Tools</vt:lpstr>
      <vt:lpstr>Creating your first 3d scene with Three.js</vt:lpstr>
      <vt:lpstr>Creating the HTML Skeleton</vt:lpstr>
      <vt:lpstr>Rendering and Viewing a 3D object </vt:lpstr>
      <vt:lpstr>PowerPoint Presentation</vt:lpstr>
      <vt:lpstr>PowerPoint Presentation</vt:lpstr>
      <vt:lpstr>Adding materials, lights, and shadows  </vt:lpstr>
      <vt:lpstr>Animation </vt:lpstr>
      <vt:lpstr>Basic Components That Make Up a Three.js Scene</vt:lpstr>
      <vt:lpstr>Creating a scene </vt:lpstr>
      <vt:lpstr>Adding fog to the scene   </vt:lpstr>
      <vt:lpstr>Using the overrideMaterial Property  </vt:lpstr>
      <vt:lpstr>Geometry and meshes  </vt:lpstr>
      <vt:lpstr>The Properties and Functions of a geometry </vt:lpstr>
      <vt:lpstr>PowerPoint Presentation</vt:lpstr>
      <vt:lpstr>The Properties and Functions of a geometry (cont.) </vt:lpstr>
      <vt:lpstr>The Properties and Functions of geometry (cont.) – menggunakan clone function </vt:lpstr>
      <vt:lpstr>Function and Attributes for meshes </vt:lpstr>
      <vt:lpstr>PowerPoint Presentation</vt:lpstr>
      <vt:lpstr>Different cameras for different uses</vt:lpstr>
      <vt:lpstr>PowerPoint Presentation</vt:lpstr>
      <vt:lpstr>PowerPoint Presentation</vt:lpstr>
      <vt:lpstr>PowerPoint Presentation</vt:lpstr>
      <vt:lpstr>PowerPoint Presentation</vt:lpstr>
      <vt:lpstr>PowerPoint Presentation</vt:lpstr>
      <vt:lpstr>PowerPoint Presentation</vt:lpstr>
      <vt:lpstr>Looking at Specific Points </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Komponen Dasar Pembuatan Pemandangan 3-Dimensi</dc:title>
  <cp:lastModifiedBy>Sandy Akbar Dewangga</cp:lastModifiedBy>
  <cp:revision>1</cp:revision>
  <dcterms:modified xsi:type="dcterms:W3CDTF">2019-10-15T02:58:11Z</dcterms:modified>
</cp:coreProperties>
</file>